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354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72" r:id="rId14"/>
    <p:sldId id="373" r:id="rId15"/>
    <p:sldId id="374" r:id="rId16"/>
    <p:sldId id="375" r:id="rId17"/>
    <p:sldId id="376" r:id="rId18"/>
    <p:sldId id="2147480024" r:id="rId19"/>
    <p:sldId id="377" r:id="rId20"/>
    <p:sldId id="378" r:id="rId21"/>
    <p:sldId id="379" r:id="rId22"/>
    <p:sldId id="381" r:id="rId23"/>
    <p:sldId id="385" r:id="rId24"/>
    <p:sldId id="384" r:id="rId25"/>
    <p:sldId id="380" r:id="rId26"/>
    <p:sldId id="383" r:id="rId27"/>
    <p:sldId id="382" r:id="rId28"/>
    <p:sldId id="386" r:id="rId29"/>
    <p:sldId id="2147480016" r:id="rId30"/>
    <p:sldId id="2147480017" r:id="rId31"/>
    <p:sldId id="2147480022" r:id="rId32"/>
    <p:sldId id="2147480018" r:id="rId33"/>
    <p:sldId id="2147480019" r:id="rId34"/>
    <p:sldId id="274" r:id="rId35"/>
    <p:sldId id="259" r:id="rId3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70" d="100"/>
          <a:sy n="70" d="100"/>
        </p:scale>
        <p:origin x="4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2245A-28D2-42F1-AA04-01FE9070495E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8F951-AF37-48D1-9893-AEC2ADA723A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672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8F951-AF37-48D1-9893-AEC2ADA723A4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78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9651-8810-0BFF-E0F1-7EC107D1E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998E5-0212-F7BC-3DB2-EECB01553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0D518-1D37-1AE6-8317-AE42F5469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A960A-80B9-EA61-34FE-54533685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AC15A-6E80-BAB7-D9B8-46EE0B73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365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C243-7680-70A9-F970-017AC384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268C7-B751-7FFD-3704-A9000C42C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B2E21-4082-1853-21E9-D1F68D7E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0725-52DF-1D47-09CF-D505E2AF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CC7C0-7578-994B-27D7-E1BB4302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79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D5681A-61CE-CB1F-B6BB-45956679C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57019-BEA1-ECBD-8AD1-834AFB6F1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CAB05-2EF7-6892-3662-AFB572794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ACA81-BBB9-AF18-8DA4-BE5BD6A3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DA360-A20D-1303-00B8-993124B6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056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1312" y="1700213"/>
            <a:ext cx="6669348" cy="2546351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4800" spc="-4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 </a:t>
            </a:r>
            <a:br>
              <a:rPr lang="en-US"/>
            </a:br>
            <a:r>
              <a:rPr lang="en-US"/>
              <a:t>maximum 3 rows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312" y="5292139"/>
            <a:ext cx="4763222" cy="2990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ts val="2500"/>
              </a:lnSpc>
              <a:spcBef>
                <a:spcPts val="1600"/>
              </a:spcBef>
              <a:buNone/>
              <a:defRPr sz="2000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effectLst/>
              </a:rPr>
              <a:t>Name and surname of presenter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7344523-A5CE-A6FC-F781-E7311D7A40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312" y="5716803"/>
            <a:ext cx="4763222" cy="310958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buNone/>
              <a:defRPr sz="200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 and place</a:t>
            </a:r>
            <a:endParaRPr lang="en-US" dirty="0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D5663B02-B92E-DE7E-CBA0-CC03E7971C3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149976" y="6874476"/>
            <a:ext cx="1820862" cy="17716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mtClean="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891D450-FBC2-2799-313D-A58006FB65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45267" y="6874477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8E763E8F-9850-507E-F722-1F563D0909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91850" y="6874476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45FB482-F5AB-5445-EB72-C068969C87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176" y="340518"/>
            <a:ext cx="2059201" cy="5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1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1312" y="1700213"/>
            <a:ext cx="5691188" cy="254635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4800" spc="-4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 </a:t>
            </a:r>
            <a:br>
              <a:rPr lang="en-US"/>
            </a:br>
            <a:r>
              <a:rPr lang="en-US"/>
              <a:t>maximum 3 rows</a:t>
            </a:r>
            <a:endParaRPr lang="en-US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4F6B1-10EC-43D7-8A6F-B43A304B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49976" y="6881876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7ACD31-1B3B-4C51-AAAF-B74C576B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267" y="6881877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1FD2A41-9C0C-486B-814D-D78D722E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850" y="6881876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fld id="{AE086683-F536-42AB-ABBC-F4803DFE8D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E06256C-A0AD-14E7-6F0B-BF1DABEF13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40575" y="0"/>
            <a:ext cx="5051423" cy="6858000"/>
          </a:xfrm>
          <a:noFill/>
        </p:spPr>
        <p:txBody>
          <a:bodyPr lIns="0" tIns="216000" anchor="t" anchorCtr="1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6ACDD429-4DFE-D2F0-E695-3AA7A9AD0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312" y="5292139"/>
            <a:ext cx="4763222" cy="2990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ts val="2500"/>
              </a:lnSpc>
              <a:spcBef>
                <a:spcPts val="1600"/>
              </a:spcBef>
              <a:buNone/>
              <a:defRPr sz="2000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effectLst/>
              </a:rPr>
              <a:t>Name and surname of presenter</a:t>
            </a:r>
            <a:endParaRPr lang="en-US" dirty="0"/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C72FF69D-1921-8F32-2BC0-3619DC8529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312" y="5716803"/>
            <a:ext cx="4763222" cy="310958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buNone/>
              <a:defRPr sz="200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 and place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EDD3F22-14F2-D507-E5CA-228F248CE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176" y="340518"/>
            <a:ext cx="2059201" cy="5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0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78D318-8C23-97A3-FE87-2318CD893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1" y="1687513"/>
            <a:ext cx="849313" cy="457517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spcAft>
                <a:spcPts val="0"/>
              </a:spcAft>
              <a:buNone/>
              <a:defRPr lang="en-US" sz="2000" spc="0" dirty="0">
                <a:solidFill>
                  <a:schemeClr val="tx2"/>
                </a:solidFill>
              </a:defRPr>
            </a:lvl1pPr>
          </a:lstStyle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r>
              <a:rPr lang="en-US"/>
              <a:t>1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FEC708-0381-A982-022A-2654C62012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326" y="1685925"/>
            <a:ext cx="3760211" cy="458787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spcAft>
                <a:spcPts val="0"/>
              </a:spcAft>
              <a:buNone/>
              <a:defRPr lang="en-US" sz="2000" spc="0" dirty="0">
                <a:solidFill>
                  <a:schemeClr val="tx2"/>
                </a:solidFill>
              </a:defRPr>
            </a:lvl1pPr>
          </a:lstStyle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r>
              <a:rPr lang="en-US"/>
              <a:t>XX:XX–XX:XX Agenda item</a:t>
            </a:r>
          </a:p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endParaRPr lang="en-US"/>
          </a:p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endParaRPr lang="en-US"/>
          </a:p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CECD45-4679-DE1B-55A9-E84262E5A8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975" y="1685925"/>
            <a:ext cx="5699125" cy="458787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spcAft>
                <a:spcPts val="0"/>
              </a:spcAft>
              <a:buNone/>
              <a:defRPr lang="en-US" sz="2000" spc="0" dirty="0">
                <a:solidFill>
                  <a:schemeClr val="tx2"/>
                </a:solidFill>
              </a:defRPr>
            </a:lvl1pPr>
          </a:lstStyle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r>
              <a:rPr lang="en-US"/>
              <a:t>Name Surname</a:t>
            </a:r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969E36E-70E4-2EE2-8C8A-3A06C4A52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313" y="341313"/>
            <a:ext cx="6658611" cy="546099"/>
          </a:xfrm>
        </p:spPr>
        <p:txBody>
          <a:bodyPr anchor="b">
            <a:noAutofit/>
          </a:bodyPr>
          <a:lstStyle>
            <a:lvl1pPr>
              <a:defRPr sz="3200" kern="1200" spc="-50" baseline="0"/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67EBE-CBC7-5986-3C8C-09FF9CB7019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A44254-E7C5-754D-4A93-76453113F59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8FAEC9-D60D-7495-1C3E-EE574E762D1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5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4F6B1-10EC-43D7-8A6F-B43A304B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49976" y="6858000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7ACD31-1B3B-4C51-AAAF-B74C576B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267" y="6858001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1FD2A41-9C0C-486B-814D-D78D722E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850" y="6858000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fld id="{AE086683-F536-42AB-ABBC-F4803DFE8D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FC8974-1BE1-98F7-77EF-18D268C766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21" y="319090"/>
            <a:ext cx="2059200" cy="511643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7344523-A5CE-A6FC-F781-E7311D7A40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195" y="2357438"/>
            <a:ext cx="4742344" cy="1762385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buNone/>
              <a:defRPr sz="20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subtitle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179664-B26A-6449-14D4-8470D0FCED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89" y="4894025"/>
            <a:ext cx="2843657" cy="12176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B64478F-DB0F-7783-D5E6-D0EE48E6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77068" cy="1873723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defRPr sz="4800" spc="-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F1FB46AD-B32B-9A3C-CB95-F1D25135FC24}"/>
              </a:ext>
            </a:extLst>
          </p:cNvPr>
          <p:cNvSpPr/>
          <p:nvPr/>
        </p:nvSpPr>
        <p:spPr>
          <a:xfrm>
            <a:off x="11521018" y="343854"/>
            <a:ext cx="330781" cy="425290"/>
          </a:xfrm>
          <a:custGeom>
            <a:avLst/>
            <a:gdLst>
              <a:gd name="connsiteX0" fmla="*/ 288666 w 318967"/>
              <a:gd name="connsiteY0" fmla="*/ 169584 h 425290"/>
              <a:gd name="connsiteX1" fmla="*/ 159484 w 318967"/>
              <a:gd name="connsiteY1" fmla="*/ 0 h 425290"/>
              <a:gd name="connsiteX2" fmla="*/ 30302 w 318967"/>
              <a:gd name="connsiteY2" fmla="*/ 169584 h 425290"/>
              <a:gd name="connsiteX3" fmla="*/ 0 w 318967"/>
              <a:gd name="connsiteY3" fmla="*/ 250389 h 425290"/>
              <a:gd name="connsiteX4" fmla="*/ 57946 w 318967"/>
              <a:gd name="connsiteY4" fmla="*/ 355117 h 425290"/>
              <a:gd name="connsiteX5" fmla="*/ 159484 w 318967"/>
              <a:gd name="connsiteY5" fmla="*/ 425290 h 425290"/>
              <a:gd name="connsiteX6" fmla="*/ 261022 w 318967"/>
              <a:gd name="connsiteY6" fmla="*/ 355117 h 425290"/>
              <a:gd name="connsiteX7" fmla="*/ 318968 w 318967"/>
              <a:gd name="connsiteY7" fmla="*/ 250389 h 425290"/>
              <a:gd name="connsiteX8" fmla="*/ 288666 w 318967"/>
              <a:gd name="connsiteY8" fmla="*/ 169584 h 425290"/>
              <a:gd name="connsiteX9" fmla="*/ 138751 w 318967"/>
              <a:gd name="connsiteY9" fmla="*/ 348206 h 425290"/>
              <a:gd name="connsiteX10" fmla="*/ 138751 w 318967"/>
              <a:gd name="connsiteY10" fmla="*/ 373192 h 425290"/>
              <a:gd name="connsiteX11" fmla="*/ 76553 w 318967"/>
              <a:gd name="connsiteY11" fmla="*/ 330663 h 425290"/>
              <a:gd name="connsiteX12" fmla="*/ 30834 w 318967"/>
              <a:gd name="connsiteY12" fmla="*/ 251984 h 425290"/>
              <a:gd name="connsiteX13" fmla="*/ 42529 w 318967"/>
              <a:gd name="connsiteY13" fmla="*/ 207860 h 425290"/>
              <a:gd name="connsiteX14" fmla="*/ 62730 w 318967"/>
              <a:gd name="connsiteY14" fmla="*/ 239226 h 425290"/>
              <a:gd name="connsiteX15" fmla="*/ 128651 w 318967"/>
              <a:gd name="connsiteY15" fmla="*/ 312588 h 425290"/>
              <a:gd name="connsiteX16" fmla="*/ 138751 w 318967"/>
              <a:gd name="connsiteY16" fmla="*/ 348206 h 425290"/>
              <a:gd name="connsiteX17" fmla="*/ 89843 w 318967"/>
              <a:gd name="connsiteY17" fmla="*/ 223277 h 425290"/>
              <a:gd name="connsiteX18" fmla="*/ 70173 w 318967"/>
              <a:gd name="connsiteY18" fmla="*/ 184470 h 425290"/>
              <a:gd name="connsiteX19" fmla="*/ 85058 w 318967"/>
              <a:gd name="connsiteY19" fmla="*/ 148852 h 425290"/>
              <a:gd name="connsiteX20" fmla="*/ 159484 w 318967"/>
              <a:gd name="connsiteY20" fmla="*/ 52098 h 425290"/>
              <a:gd name="connsiteX21" fmla="*/ 233910 w 318967"/>
              <a:gd name="connsiteY21" fmla="*/ 148852 h 425290"/>
              <a:gd name="connsiteX22" fmla="*/ 248795 w 318967"/>
              <a:gd name="connsiteY22" fmla="*/ 184470 h 425290"/>
              <a:gd name="connsiteX23" fmla="*/ 229125 w 318967"/>
              <a:gd name="connsiteY23" fmla="*/ 223277 h 425290"/>
              <a:gd name="connsiteX24" fmla="*/ 159484 w 318967"/>
              <a:gd name="connsiteY24" fmla="*/ 300893 h 425290"/>
              <a:gd name="connsiteX25" fmla="*/ 89843 w 318967"/>
              <a:gd name="connsiteY25" fmla="*/ 223277 h 425290"/>
              <a:gd name="connsiteX26" fmla="*/ 242416 w 318967"/>
              <a:gd name="connsiteY26" fmla="*/ 330663 h 425290"/>
              <a:gd name="connsiteX27" fmla="*/ 180216 w 318967"/>
              <a:gd name="connsiteY27" fmla="*/ 373192 h 425290"/>
              <a:gd name="connsiteX28" fmla="*/ 180216 w 318967"/>
              <a:gd name="connsiteY28" fmla="*/ 348206 h 425290"/>
              <a:gd name="connsiteX29" fmla="*/ 190318 w 318967"/>
              <a:gd name="connsiteY29" fmla="*/ 312588 h 425290"/>
              <a:gd name="connsiteX30" fmla="*/ 256237 w 318967"/>
              <a:gd name="connsiteY30" fmla="*/ 239226 h 425290"/>
              <a:gd name="connsiteX31" fmla="*/ 276439 w 318967"/>
              <a:gd name="connsiteY31" fmla="*/ 207860 h 425290"/>
              <a:gd name="connsiteX32" fmla="*/ 288133 w 318967"/>
              <a:gd name="connsiteY32" fmla="*/ 251984 h 425290"/>
              <a:gd name="connsiteX33" fmla="*/ 242416 w 318967"/>
              <a:gd name="connsiteY33" fmla="*/ 330663 h 42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18967" h="425290">
                <a:moveTo>
                  <a:pt x="288666" y="169584"/>
                </a:moveTo>
                <a:lnTo>
                  <a:pt x="159484" y="0"/>
                </a:lnTo>
                <a:lnTo>
                  <a:pt x="30302" y="169584"/>
                </a:lnTo>
                <a:cubicBezTo>
                  <a:pt x="8506" y="198291"/>
                  <a:pt x="0" y="223277"/>
                  <a:pt x="0" y="250389"/>
                </a:cubicBezTo>
                <a:cubicBezTo>
                  <a:pt x="0" y="291855"/>
                  <a:pt x="20733" y="329068"/>
                  <a:pt x="57946" y="355117"/>
                </a:cubicBezTo>
                <a:lnTo>
                  <a:pt x="159484" y="425290"/>
                </a:lnTo>
                <a:lnTo>
                  <a:pt x="261022" y="355117"/>
                </a:lnTo>
                <a:cubicBezTo>
                  <a:pt x="298235" y="329068"/>
                  <a:pt x="318968" y="291855"/>
                  <a:pt x="318968" y="250389"/>
                </a:cubicBezTo>
                <a:cubicBezTo>
                  <a:pt x="318968" y="223277"/>
                  <a:pt x="310462" y="198291"/>
                  <a:pt x="288666" y="169584"/>
                </a:cubicBezTo>
                <a:close/>
                <a:moveTo>
                  <a:pt x="138751" y="348206"/>
                </a:moveTo>
                <a:lnTo>
                  <a:pt x="138751" y="373192"/>
                </a:lnTo>
                <a:lnTo>
                  <a:pt x="76553" y="330663"/>
                </a:lnTo>
                <a:cubicBezTo>
                  <a:pt x="47313" y="310993"/>
                  <a:pt x="30834" y="281755"/>
                  <a:pt x="30834" y="251984"/>
                </a:cubicBezTo>
                <a:cubicBezTo>
                  <a:pt x="30834" y="236568"/>
                  <a:pt x="35086" y="221682"/>
                  <a:pt x="42529" y="207860"/>
                </a:cubicBezTo>
                <a:cubicBezTo>
                  <a:pt x="45719" y="216898"/>
                  <a:pt x="51035" y="225935"/>
                  <a:pt x="62730" y="239226"/>
                </a:cubicBezTo>
                <a:lnTo>
                  <a:pt x="128651" y="312588"/>
                </a:lnTo>
                <a:cubicBezTo>
                  <a:pt x="139283" y="324815"/>
                  <a:pt x="138751" y="332258"/>
                  <a:pt x="138751" y="348206"/>
                </a:cubicBezTo>
                <a:close/>
                <a:moveTo>
                  <a:pt x="89843" y="223277"/>
                </a:moveTo>
                <a:cubicBezTo>
                  <a:pt x="73363" y="205202"/>
                  <a:pt x="70173" y="195102"/>
                  <a:pt x="70173" y="184470"/>
                </a:cubicBezTo>
                <a:cubicBezTo>
                  <a:pt x="70173" y="173837"/>
                  <a:pt x="72300" y="165331"/>
                  <a:pt x="85058" y="148852"/>
                </a:cubicBezTo>
                <a:lnTo>
                  <a:pt x="159484" y="52098"/>
                </a:lnTo>
                <a:lnTo>
                  <a:pt x="233910" y="148852"/>
                </a:lnTo>
                <a:cubicBezTo>
                  <a:pt x="246137" y="165331"/>
                  <a:pt x="248795" y="174369"/>
                  <a:pt x="248795" y="184470"/>
                </a:cubicBezTo>
                <a:cubicBezTo>
                  <a:pt x="248795" y="195102"/>
                  <a:pt x="245605" y="205202"/>
                  <a:pt x="229125" y="223277"/>
                </a:cubicBezTo>
                <a:lnTo>
                  <a:pt x="159484" y="300893"/>
                </a:lnTo>
                <a:lnTo>
                  <a:pt x="89843" y="223277"/>
                </a:lnTo>
                <a:close/>
                <a:moveTo>
                  <a:pt x="242416" y="330663"/>
                </a:moveTo>
                <a:lnTo>
                  <a:pt x="180216" y="373192"/>
                </a:lnTo>
                <a:lnTo>
                  <a:pt x="180216" y="348206"/>
                </a:lnTo>
                <a:cubicBezTo>
                  <a:pt x="180216" y="332258"/>
                  <a:pt x="179685" y="324815"/>
                  <a:pt x="190318" y="312588"/>
                </a:cubicBezTo>
                <a:lnTo>
                  <a:pt x="256237" y="239226"/>
                </a:lnTo>
                <a:cubicBezTo>
                  <a:pt x="267933" y="225935"/>
                  <a:pt x="273248" y="216898"/>
                  <a:pt x="276439" y="207860"/>
                </a:cubicBezTo>
                <a:cubicBezTo>
                  <a:pt x="283881" y="221682"/>
                  <a:pt x="288133" y="236568"/>
                  <a:pt x="288133" y="251984"/>
                </a:cubicBezTo>
                <a:cubicBezTo>
                  <a:pt x="288133" y="281755"/>
                  <a:pt x="271654" y="310993"/>
                  <a:pt x="242416" y="330663"/>
                </a:cubicBezTo>
                <a:close/>
              </a:path>
            </a:pathLst>
          </a:custGeom>
          <a:solidFill>
            <a:schemeClr val="bg1"/>
          </a:solidFill>
          <a:ln w="7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4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4FDB6EB-7251-3A44-3175-B577BB39E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171" y="1704542"/>
            <a:ext cx="5700329" cy="1870507"/>
          </a:xfrm>
        </p:spPr>
        <p:txBody>
          <a:bodyPr>
            <a:noAutofit/>
          </a:bodyPr>
          <a:lstStyle>
            <a:lvl1pPr>
              <a:lnSpc>
                <a:spcPts val="4000"/>
              </a:lnSpc>
              <a:defRPr sz="32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78D318-8C23-97A3-FE87-2318CD893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313" y="341313"/>
            <a:ext cx="2792030" cy="502893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3200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1.1</a:t>
            </a:r>
            <a:endParaRPr lang="en-US" dirty="0"/>
          </a:p>
        </p:txBody>
      </p:sp>
      <p:sp>
        <p:nvSpPr>
          <p:cNvPr id="17" name="Platshållare för datum 16">
            <a:extLst>
              <a:ext uri="{FF2B5EF4-FFF2-40B4-BE49-F238E27FC236}">
                <a16:creationId xmlns:a16="http://schemas.microsoft.com/office/drawing/2014/main" id="{3DF63280-29DB-C069-9088-1BFD4C32A0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149976" y="6858000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8" name="Platshållare för sidfot 17">
            <a:extLst>
              <a:ext uri="{FF2B5EF4-FFF2-40B4-BE49-F238E27FC236}">
                <a16:creationId xmlns:a16="http://schemas.microsoft.com/office/drawing/2014/main" id="{BF8AA0CE-D470-3434-E868-17527D97B5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45267" y="6858001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9" name="Platshållare för bildnummer 18">
            <a:extLst>
              <a:ext uri="{FF2B5EF4-FFF2-40B4-BE49-F238E27FC236}">
                <a16:creationId xmlns:a16="http://schemas.microsoft.com/office/drawing/2014/main" id="{AE110E27-7C47-E9A0-CEA1-021A081301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991850" y="6858000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6CA65-9446-3DB3-807F-676687897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40575" y="1700213"/>
            <a:ext cx="4716462" cy="3026428"/>
          </a:xfrm>
        </p:spPr>
        <p:txBody>
          <a:bodyPr/>
          <a:lstStyle>
            <a:lvl1pPr>
              <a:lnSpc>
                <a:spcPts val="2500"/>
              </a:lnSpc>
              <a:spcBef>
                <a:spcPts val="16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ts val="2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F64DF911-9C2C-10F0-33F1-2BBCB9CE90A1}"/>
              </a:ext>
            </a:extLst>
          </p:cNvPr>
          <p:cNvSpPr/>
          <p:nvPr userDrawn="1"/>
        </p:nvSpPr>
        <p:spPr>
          <a:xfrm>
            <a:off x="11521018" y="343854"/>
            <a:ext cx="330781" cy="425290"/>
          </a:xfrm>
          <a:custGeom>
            <a:avLst/>
            <a:gdLst>
              <a:gd name="connsiteX0" fmla="*/ 288666 w 318967"/>
              <a:gd name="connsiteY0" fmla="*/ 169584 h 425290"/>
              <a:gd name="connsiteX1" fmla="*/ 159484 w 318967"/>
              <a:gd name="connsiteY1" fmla="*/ 0 h 425290"/>
              <a:gd name="connsiteX2" fmla="*/ 30302 w 318967"/>
              <a:gd name="connsiteY2" fmla="*/ 169584 h 425290"/>
              <a:gd name="connsiteX3" fmla="*/ 0 w 318967"/>
              <a:gd name="connsiteY3" fmla="*/ 250389 h 425290"/>
              <a:gd name="connsiteX4" fmla="*/ 57946 w 318967"/>
              <a:gd name="connsiteY4" fmla="*/ 355117 h 425290"/>
              <a:gd name="connsiteX5" fmla="*/ 159484 w 318967"/>
              <a:gd name="connsiteY5" fmla="*/ 425290 h 425290"/>
              <a:gd name="connsiteX6" fmla="*/ 261022 w 318967"/>
              <a:gd name="connsiteY6" fmla="*/ 355117 h 425290"/>
              <a:gd name="connsiteX7" fmla="*/ 318968 w 318967"/>
              <a:gd name="connsiteY7" fmla="*/ 250389 h 425290"/>
              <a:gd name="connsiteX8" fmla="*/ 288666 w 318967"/>
              <a:gd name="connsiteY8" fmla="*/ 169584 h 425290"/>
              <a:gd name="connsiteX9" fmla="*/ 138751 w 318967"/>
              <a:gd name="connsiteY9" fmla="*/ 348206 h 425290"/>
              <a:gd name="connsiteX10" fmla="*/ 138751 w 318967"/>
              <a:gd name="connsiteY10" fmla="*/ 373192 h 425290"/>
              <a:gd name="connsiteX11" fmla="*/ 76553 w 318967"/>
              <a:gd name="connsiteY11" fmla="*/ 330663 h 425290"/>
              <a:gd name="connsiteX12" fmla="*/ 30834 w 318967"/>
              <a:gd name="connsiteY12" fmla="*/ 251984 h 425290"/>
              <a:gd name="connsiteX13" fmla="*/ 42529 w 318967"/>
              <a:gd name="connsiteY13" fmla="*/ 207860 h 425290"/>
              <a:gd name="connsiteX14" fmla="*/ 62730 w 318967"/>
              <a:gd name="connsiteY14" fmla="*/ 239226 h 425290"/>
              <a:gd name="connsiteX15" fmla="*/ 128651 w 318967"/>
              <a:gd name="connsiteY15" fmla="*/ 312588 h 425290"/>
              <a:gd name="connsiteX16" fmla="*/ 138751 w 318967"/>
              <a:gd name="connsiteY16" fmla="*/ 348206 h 425290"/>
              <a:gd name="connsiteX17" fmla="*/ 89843 w 318967"/>
              <a:gd name="connsiteY17" fmla="*/ 223277 h 425290"/>
              <a:gd name="connsiteX18" fmla="*/ 70173 w 318967"/>
              <a:gd name="connsiteY18" fmla="*/ 184470 h 425290"/>
              <a:gd name="connsiteX19" fmla="*/ 85058 w 318967"/>
              <a:gd name="connsiteY19" fmla="*/ 148852 h 425290"/>
              <a:gd name="connsiteX20" fmla="*/ 159484 w 318967"/>
              <a:gd name="connsiteY20" fmla="*/ 52098 h 425290"/>
              <a:gd name="connsiteX21" fmla="*/ 233910 w 318967"/>
              <a:gd name="connsiteY21" fmla="*/ 148852 h 425290"/>
              <a:gd name="connsiteX22" fmla="*/ 248795 w 318967"/>
              <a:gd name="connsiteY22" fmla="*/ 184470 h 425290"/>
              <a:gd name="connsiteX23" fmla="*/ 229125 w 318967"/>
              <a:gd name="connsiteY23" fmla="*/ 223277 h 425290"/>
              <a:gd name="connsiteX24" fmla="*/ 159484 w 318967"/>
              <a:gd name="connsiteY24" fmla="*/ 300893 h 425290"/>
              <a:gd name="connsiteX25" fmla="*/ 89843 w 318967"/>
              <a:gd name="connsiteY25" fmla="*/ 223277 h 425290"/>
              <a:gd name="connsiteX26" fmla="*/ 242416 w 318967"/>
              <a:gd name="connsiteY26" fmla="*/ 330663 h 425290"/>
              <a:gd name="connsiteX27" fmla="*/ 180216 w 318967"/>
              <a:gd name="connsiteY27" fmla="*/ 373192 h 425290"/>
              <a:gd name="connsiteX28" fmla="*/ 180216 w 318967"/>
              <a:gd name="connsiteY28" fmla="*/ 348206 h 425290"/>
              <a:gd name="connsiteX29" fmla="*/ 190318 w 318967"/>
              <a:gd name="connsiteY29" fmla="*/ 312588 h 425290"/>
              <a:gd name="connsiteX30" fmla="*/ 256237 w 318967"/>
              <a:gd name="connsiteY30" fmla="*/ 239226 h 425290"/>
              <a:gd name="connsiteX31" fmla="*/ 276439 w 318967"/>
              <a:gd name="connsiteY31" fmla="*/ 207860 h 425290"/>
              <a:gd name="connsiteX32" fmla="*/ 288133 w 318967"/>
              <a:gd name="connsiteY32" fmla="*/ 251984 h 425290"/>
              <a:gd name="connsiteX33" fmla="*/ 242416 w 318967"/>
              <a:gd name="connsiteY33" fmla="*/ 330663 h 42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18967" h="425290">
                <a:moveTo>
                  <a:pt x="288666" y="169584"/>
                </a:moveTo>
                <a:lnTo>
                  <a:pt x="159484" y="0"/>
                </a:lnTo>
                <a:lnTo>
                  <a:pt x="30302" y="169584"/>
                </a:lnTo>
                <a:cubicBezTo>
                  <a:pt x="8506" y="198291"/>
                  <a:pt x="0" y="223277"/>
                  <a:pt x="0" y="250389"/>
                </a:cubicBezTo>
                <a:cubicBezTo>
                  <a:pt x="0" y="291855"/>
                  <a:pt x="20733" y="329068"/>
                  <a:pt x="57946" y="355117"/>
                </a:cubicBezTo>
                <a:lnTo>
                  <a:pt x="159484" y="425290"/>
                </a:lnTo>
                <a:lnTo>
                  <a:pt x="261022" y="355117"/>
                </a:lnTo>
                <a:cubicBezTo>
                  <a:pt x="298235" y="329068"/>
                  <a:pt x="318968" y="291855"/>
                  <a:pt x="318968" y="250389"/>
                </a:cubicBezTo>
                <a:cubicBezTo>
                  <a:pt x="318968" y="223277"/>
                  <a:pt x="310462" y="198291"/>
                  <a:pt x="288666" y="169584"/>
                </a:cubicBezTo>
                <a:close/>
                <a:moveTo>
                  <a:pt x="138751" y="348206"/>
                </a:moveTo>
                <a:lnTo>
                  <a:pt x="138751" y="373192"/>
                </a:lnTo>
                <a:lnTo>
                  <a:pt x="76553" y="330663"/>
                </a:lnTo>
                <a:cubicBezTo>
                  <a:pt x="47313" y="310993"/>
                  <a:pt x="30834" y="281755"/>
                  <a:pt x="30834" y="251984"/>
                </a:cubicBezTo>
                <a:cubicBezTo>
                  <a:pt x="30834" y="236568"/>
                  <a:pt x="35086" y="221682"/>
                  <a:pt x="42529" y="207860"/>
                </a:cubicBezTo>
                <a:cubicBezTo>
                  <a:pt x="45719" y="216898"/>
                  <a:pt x="51035" y="225935"/>
                  <a:pt x="62730" y="239226"/>
                </a:cubicBezTo>
                <a:lnTo>
                  <a:pt x="128651" y="312588"/>
                </a:lnTo>
                <a:cubicBezTo>
                  <a:pt x="139283" y="324815"/>
                  <a:pt x="138751" y="332258"/>
                  <a:pt x="138751" y="348206"/>
                </a:cubicBezTo>
                <a:close/>
                <a:moveTo>
                  <a:pt x="89843" y="223277"/>
                </a:moveTo>
                <a:cubicBezTo>
                  <a:pt x="73363" y="205202"/>
                  <a:pt x="70173" y="195102"/>
                  <a:pt x="70173" y="184470"/>
                </a:cubicBezTo>
                <a:cubicBezTo>
                  <a:pt x="70173" y="173837"/>
                  <a:pt x="72300" y="165331"/>
                  <a:pt x="85058" y="148852"/>
                </a:cubicBezTo>
                <a:lnTo>
                  <a:pt x="159484" y="52098"/>
                </a:lnTo>
                <a:lnTo>
                  <a:pt x="233910" y="148852"/>
                </a:lnTo>
                <a:cubicBezTo>
                  <a:pt x="246137" y="165331"/>
                  <a:pt x="248795" y="174369"/>
                  <a:pt x="248795" y="184470"/>
                </a:cubicBezTo>
                <a:cubicBezTo>
                  <a:pt x="248795" y="195102"/>
                  <a:pt x="245605" y="205202"/>
                  <a:pt x="229125" y="223277"/>
                </a:cubicBezTo>
                <a:lnTo>
                  <a:pt x="159484" y="300893"/>
                </a:lnTo>
                <a:lnTo>
                  <a:pt x="89843" y="223277"/>
                </a:lnTo>
                <a:close/>
                <a:moveTo>
                  <a:pt x="242416" y="330663"/>
                </a:moveTo>
                <a:lnTo>
                  <a:pt x="180216" y="373192"/>
                </a:lnTo>
                <a:lnTo>
                  <a:pt x="180216" y="348206"/>
                </a:lnTo>
                <a:cubicBezTo>
                  <a:pt x="180216" y="332258"/>
                  <a:pt x="179685" y="324815"/>
                  <a:pt x="190318" y="312588"/>
                </a:cubicBezTo>
                <a:lnTo>
                  <a:pt x="256237" y="239226"/>
                </a:lnTo>
                <a:cubicBezTo>
                  <a:pt x="267933" y="225935"/>
                  <a:pt x="273248" y="216898"/>
                  <a:pt x="276439" y="207860"/>
                </a:cubicBezTo>
                <a:cubicBezTo>
                  <a:pt x="283881" y="221682"/>
                  <a:pt x="288133" y="236568"/>
                  <a:pt x="288133" y="251984"/>
                </a:cubicBezTo>
                <a:cubicBezTo>
                  <a:pt x="288133" y="281755"/>
                  <a:pt x="271654" y="310993"/>
                  <a:pt x="242416" y="330663"/>
                </a:cubicBezTo>
                <a:close/>
              </a:path>
            </a:pathLst>
          </a:custGeom>
          <a:solidFill>
            <a:schemeClr val="bg1"/>
          </a:solidFill>
          <a:ln w="7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22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F7436C3A-978D-898C-22D1-5B0DB7B38B7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140576" y="0"/>
            <a:ext cx="5051424" cy="6858000"/>
          </a:xfrm>
        </p:spPr>
        <p:txBody>
          <a:bodyPr lIns="0" tIns="216000" anchor="t" anchorCtr="1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17" name="Platshållare för datum 16">
            <a:extLst>
              <a:ext uri="{FF2B5EF4-FFF2-40B4-BE49-F238E27FC236}">
                <a16:creationId xmlns:a16="http://schemas.microsoft.com/office/drawing/2014/main" id="{3DF63280-29DB-C069-9088-1BFD4C32A0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149976" y="6858000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8" name="Platshållare för sidfot 17">
            <a:extLst>
              <a:ext uri="{FF2B5EF4-FFF2-40B4-BE49-F238E27FC236}">
                <a16:creationId xmlns:a16="http://schemas.microsoft.com/office/drawing/2014/main" id="{BF8AA0CE-D470-3434-E868-17527D97B5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45267" y="6858001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9" name="Platshållare för bildnummer 18">
            <a:extLst>
              <a:ext uri="{FF2B5EF4-FFF2-40B4-BE49-F238E27FC236}">
                <a16:creationId xmlns:a16="http://schemas.microsoft.com/office/drawing/2014/main" id="{AE110E27-7C47-E9A0-CEA1-021A081301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991850" y="6858000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04E4B1C8-BDA9-48B6-A51A-9AF6AB48A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171" y="1704542"/>
            <a:ext cx="5700329" cy="1870507"/>
          </a:xfrm>
        </p:spPr>
        <p:txBody>
          <a:bodyPr>
            <a:noAutofit/>
          </a:bodyPr>
          <a:lstStyle>
            <a:lvl1pPr>
              <a:lnSpc>
                <a:spcPts val="4000"/>
              </a:lnSpc>
              <a:defRPr sz="32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edit Master title style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E0CFD44C-0E3B-4E77-C990-1F9122F7F6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313" y="341313"/>
            <a:ext cx="2792030" cy="502893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3200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40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99A3C7E-0B68-2C9F-2DDD-A568B4CBE24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0" tIns="0" bIns="684000" anchor="b" anchorCtr="1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EDB52-D1CD-A13B-C828-980D8305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1889125"/>
          </a:xfrm>
        </p:spPr>
        <p:txBody>
          <a:bodyPr>
            <a:noAutofit/>
          </a:bodyPr>
          <a:lstStyle>
            <a:lvl1pPr>
              <a:lnSpc>
                <a:spcPts val="4000"/>
              </a:lnSpc>
              <a:defRPr sz="3200" spc="-3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0FC9C-39B3-502B-3D24-669FA3055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663" y="3028950"/>
            <a:ext cx="3744629" cy="121602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tshållare för datum 7">
            <a:extLst>
              <a:ext uri="{FF2B5EF4-FFF2-40B4-BE49-F238E27FC236}">
                <a16:creationId xmlns:a16="http://schemas.microsoft.com/office/drawing/2014/main" id="{3E2872D3-8D90-A3BC-8931-CF1AF7E9465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149976" y="6858000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Platshållare för sidfot 9">
            <a:extLst>
              <a:ext uri="{FF2B5EF4-FFF2-40B4-BE49-F238E27FC236}">
                <a16:creationId xmlns:a16="http://schemas.microsoft.com/office/drawing/2014/main" id="{F3568AEB-4568-7E09-3F64-08802591C5D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45267" y="6858001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1" name="Platshållare för bildnummer 10">
            <a:extLst>
              <a:ext uri="{FF2B5EF4-FFF2-40B4-BE49-F238E27FC236}">
                <a16:creationId xmlns:a16="http://schemas.microsoft.com/office/drawing/2014/main" id="{A9F44E4E-F594-C22B-5341-BA02B7B4ED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991850" y="6858000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B63C6CD-007C-5F74-E5E2-F7CB28BA79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21017" y="343854"/>
            <a:ext cx="330781" cy="42529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162000" indent="0">
              <a:buNone/>
              <a:defRPr sz="100">
                <a:noFill/>
              </a:defRPr>
            </a:lvl1pPr>
          </a:lstStyle>
          <a:p>
            <a:pPr lvl="0"/>
            <a:r>
              <a:rPr lang="en-US" sz="10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72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Blue lo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E62C869-7F1A-E8B6-0DF1-09C2FEE56F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 lIns="0" tIns="0" bIns="684000" anchor="b" anchorCtr="1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EDB52-D1CD-A13B-C828-980D8305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1889125"/>
          </a:xfrm>
        </p:spPr>
        <p:txBody>
          <a:bodyPr>
            <a:noAutofit/>
          </a:bodyPr>
          <a:lstStyle>
            <a:lvl1pPr>
              <a:lnSpc>
                <a:spcPts val="4000"/>
              </a:lnSpc>
              <a:defRPr sz="3200" spc="-3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0FC9C-39B3-502B-3D24-669FA3055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663" y="3028950"/>
            <a:ext cx="3744629" cy="121602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tshållare för datum 7">
            <a:extLst>
              <a:ext uri="{FF2B5EF4-FFF2-40B4-BE49-F238E27FC236}">
                <a16:creationId xmlns:a16="http://schemas.microsoft.com/office/drawing/2014/main" id="{3E2872D3-8D90-A3BC-8931-CF1AF7E9465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149976" y="6858000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Platshållare för sidfot 9">
            <a:extLst>
              <a:ext uri="{FF2B5EF4-FFF2-40B4-BE49-F238E27FC236}">
                <a16:creationId xmlns:a16="http://schemas.microsoft.com/office/drawing/2014/main" id="{F3568AEB-4568-7E09-3F64-08802591C5D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45267" y="6858001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1" name="Platshållare för bildnummer 10">
            <a:extLst>
              <a:ext uri="{FF2B5EF4-FFF2-40B4-BE49-F238E27FC236}">
                <a16:creationId xmlns:a16="http://schemas.microsoft.com/office/drawing/2014/main" id="{A9F44E4E-F594-C22B-5341-BA02B7B4ED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991850" y="6858000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EBB77A0-CAA9-0DDE-5A72-36DE171D08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23398" y="343854"/>
            <a:ext cx="330781" cy="42529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162000" indent="0">
              <a:buNone/>
              <a:defRPr sz="100">
                <a:noFill/>
              </a:defRPr>
            </a:lvl1pPr>
          </a:lstStyle>
          <a:p>
            <a:pPr lvl="0"/>
            <a:r>
              <a:rPr lang="en-US" sz="10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33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FEF4-1D9D-633F-CE56-56EF12AF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7D9F-6442-5A33-A5AC-285381F9A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22355-F922-6076-B8D8-8EE9C695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8899-F855-6C66-ED3A-64AB5B70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DAA03-41EE-06B4-60A1-952F3E6D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0151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E8AE-3317-3E77-A602-81BCE5FC0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C11800-574F-41D3-979F-6EA860ACA3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313" y="1700213"/>
            <a:ext cx="11507787" cy="456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8DBAF-63C1-B430-B9A9-5B420F5D34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1D960B-CB63-C137-6DC5-9CEECFBC9D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DA9E7-36E2-E0A8-04D9-4046D0B59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60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point slid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4730369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0C5C391-C03E-5C0C-305F-90EF17223A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12825"/>
            <a:ext cx="3744629" cy="1263650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F8020B-23D8-1C1C-6CB8-FE99BC4E677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57913" y="341313"/>
            <a:ext cx="5686141" cy="5921375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>
              <a:defRPr lang="en-US" sz="1200" dirty="0" smtClean="0">
                <a:solidFill>
                  <a:sysClr val="windowText" lastClr="000000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750BC-B02E-A425-E0A5-9255AB4C8264}"/>
              </a:ext>
            </a:extLst>
          </p:cNvPr>
          <p:cNvSpPr txBox="1"/>
          <p:nvPr userDrawn="1"/>
        </p:nvSpPr>
        <p:spPr>
          <a:xfrm>
            <a:off x="332169" y="6435512"/>
            <a:ext cx="2567442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sv-SE"/>
            </a:defPPr>
            <a:lvl1pPr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>
                <a:solidFill>
                  <a:srgbClr val="505055"/>
                </a:solidFill>
              </a:rPr>
              <a:t>© Bangkok Bank</a:t>
            </a:r>
            <a:endParaRPr lang="en-US" dirty="0">
              <a:solidFill>
                <a:srgbClr val="505055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917B3-C9E5-5626-5476-26632508A2E8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543AA-9C71-8DA1-D4A5-43ED451E6B5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15BD9-9AC1-5BC7-FD6D-8087B629CA4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D2ABA32-6038-5A8E-3064-29F97E611A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598" y="3028950"/>
            <a:ext cx="3744630" cy="323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37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B5D300B-3A22-9FA4-F3BA-F17F0FA1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4517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B5A533-88AD-C93F-0FA0-3752737780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598" y="3028950"/>
            <a:ext cx="3744630" cy="323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49BBFD-44B0-78F6-C2FC-84DE230EFE1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19575" y="3028950"/>
            <a:ext cx="3744629" cy="323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C8943-65EC-4C53-2757-90C7D52CC87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E5241-5222-B7CD-133D-51A32D71B1C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A8168-CE73-CEEF-9DA4-3478383543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88CE95F-D557-13CB-F596-A8255991C9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12825"/>
            <a:ext cx="3744629" cy="1263650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81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C34D1405-1806-0F3B-E523-C18D27D578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41313" y="1700213"/>
            <a:ext cx="3751261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676B627-3BCF-2DFB-C36C-28966F93C6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886" y="2357438"/>
            <a:ext cx="3751261" cy="3233737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latshållare för text 2">
            <a:extLst>
              <a:ext uri="{FF2B5EF4-FFF2-40B4-BE49-F238E27FC236}">
                <a16:creationId xmlns:a16="http://schemas.microsoft.com/office/drawing/2014/main" id="{D9E2977C-EF68-461C-3C57-A0A07416AF00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219575" y="1700213"/>
            <a:ext cx="3751263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F9117F6-28B4-674B-CC78-B56AEDA230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9574" y="2357438"/>
            <a:ext cx="3750579" cy="3233737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latshållare för text 2">
            <a:extLst>
              <a:ext uri="{FF2B5EF4-FFF2-40B4-BE49-F238E27FC236}">
                <a16:creationId xmlns:a16="http://schemas.microsoft.com/office/drawing/2014/main" id="{A3B6B719-C083-134A-1CA7-E5E0AF98823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96346" y="1700213"/>
            <a:ext cx="375275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85B84AC-5E47-FABC-4CE0-80214C0CD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98007" y="2357438"/>
            <a:ext cx="3751264" cy="3233737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FBEC076-831A-F009-922F-75619323E6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740" y="1514740"/>
            <a:ext cx="3765600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 spc="0" baseline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0942E5-8BF9-9418-3D10-18FF9F41A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12075" y="1514740"/>
            <a:ext cx="3765600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 spc="0" baseline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193B36F-1095-1637-E2A2-38C35BC26E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90337" y="1514688"/>
            <a:ext cx="3758763" cy="458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 spc="0" baseline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58840-6194-6363-932C-F87A2DE7D309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7AB51-C190-439D-39CE-8D2059921E5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75E87-66FF-85C1-DB08-92BBB7E078F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85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fotnot/data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C242A940-03E3-9A04-81EE-EF3AFA42AFC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41314" y="1700213"/>
            <a:ext cx="277631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6DEF1F4-5BF0-84F3-3FBA-AE393E2112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887" y="2357438"/>
            <a:ext cx="2776314" cy="2562225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101A9797-BAAA-245F-F268-6D9223C8A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740" y="1514740"/>
            <a:ext cx="278692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9C330704-6C21-DFE5-CDAC-405CA16263D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246282" y="1700213"/>
            <a:ext cx="277631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40E91D7-EBE0-5D59-130F-C1759C00139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52855" y="2357438"/>
            <a:ext cx="2776314" cy="2562225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EF3D4C47-ACF8-F8D4-F575-CEAE0C22CB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5708" y="1514740"/>
            <a:ext cx="278692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25" name="Platshållare för text 2">
            <a:extLst>
              <a:ext uri="{FF2B5EF4-FFF2-40B4-BE49-F238E27FC236}">
                <a16:creationId xmlns:a16="http://schemas.microsoft.com/office/drawing/2014/main" id="{225E9783-5B3C-0F63-89C2-D76EF82A020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154197" y="1700213"/>
            <a:ext cx="277631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2861B3-D212-E2A0-601A-027943208FC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60770" y="2357438"/>
            <a:ext cx="2776314" cy="2562225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E0B9E576-FF5D-FB3D-9ED2-D45106C327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43623" y="1514740"/>
            <a:ext cx="278692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34" name="Platshållare för text 2">
            <a:extLst>
              <a:ext uri="{FF2B5EF4-FFF2-40B4-BE49-F238E27FC236}">
                <a16:creationId xmlns:a16="http://schemas.microsoft.com/office/drawing/2014/main" id="{70B84892-FB80-05C2-69A3-37D18910AC3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63139" y="1700213"/>
            <a:ext cx="277631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0F33598-E126-3180-7165-66C6CEDEC7A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69712" y="2357438"/>
            <a:ext cx="2776314" cy="2562225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43DEA4ED-CB32-D49F-7FA7-4BF37290E5A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2565" y="1514740"/>
            <a:ext cx="278692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E37134-1084-E3BF-B2C6-6660B58E15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7886" y="5716588"/>
            <a:ext cx="2776314" cy="5461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fotnot/data source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17D54AF7-E63F-9FC4-04E6-8121AA05BA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51374" y="5716588"/>
            <a:ext cx="2776314" cy="5461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fotnot/data source</a:t>
            </a:r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093DBE0-045E-2331-2D91-BCE1CA85F31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1820" y="5716588"/>
            <a:ext cx="2776314" cy="5461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fotnot/data source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0C7006A-5043-11BB-2514-0C73A2BB78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70305" y="5716588"/>
            <a:ext cx="2776314" cy="5461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fotnot/data source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41BFC-58FC-20C5-545B-0B1382488ED3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6B01424-6894-AD4A-B6C1-32169BD26DBF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0ADF1B-1914-9FB2-E7A4-2C8AC1A56105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547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point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41785CA3-D21A-FB22-94B8-1C3AD1F4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4730369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36C9E59B-8806-1210-BE2E-351FA641D2D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57913" y="341313"/>
            <a:ext cx="5691187" cy="5921376"/>
          </a:xfrm>
          <a:noFill/>
        </p:spPr>
        <p:txBody>
          <a:bodyPr lIns="0" tIns="216000" anchor="t" anchorCtr="1">
            <a:normAutofit/>
          </a:bodyPr>
          <a:lstStyle>
            <a:lvl1pPr marL="0" indent="0">
              <a:buNone/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F948A-3BE4-3770-33CE-13A45CB37B2F}"/>
              </a:ext>
            </a:extLst>
          </p:cNvPr>
          <p:cNvSpPr txBox="1"/>
          <p:nvPr userDrawn="1"/>
        </p:nvSpPr>
        <p:spPr>
          <a:xfrm>
            <a:off x="332169" y="6435512"/>
            <a:ext cx="2567442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sv-SE"/>
            </a:defPPr>
            <a:lvl1pPr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>
                <a:solidFill>
                  <a:srgbClr val="505055"/>
                </a:solidFill>
              </a:rPr>
              <a:t>© Bangkok Bank</a:t>
            </a:r>
            <a:endParaRPr lang="en-US" dirty="0">
              <a:solidFill>
                <a:srgbClr val="505055"/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C14D70D-7473-21C0-7428-7120485A313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CF1E9B1-7F90-AD81-AB86-F178A265223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D80071B-F04B-CF90-22DF-F08B9AC8C6A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2474C5F-7EBD-6FDE-69FB-683D653325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12825"/>
            <a:ext cx="4714592" cy="1263650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FDC57AC-5988-6C7B-2BC7-493D498F49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598" y="3028950"/>
            <a:ext cx="4714592" cy="323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845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85B84AC-5E47-FABC-4CE0-80214C0CD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89265" y="4808660"/>
            <a:ext cx="3759835" cy="145402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1200"/>
              </a:spcBef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C6D7684-9779-DA4A-4FB0-FE330484253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219575" y="1700214"/>
            <a:ext cx="3740159" cy="2547938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ysClr val="windowText" lastClr="000000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28" name="Platshållare för text 2">
            <a:extLst>
              <a:ext uri="{FF2B5EF4-FFF2-40B4-BE49-F238E27FC236}">
                <a16:creationId xmlns:a16="http://schemas.microsoft.com/office/drawing/2014/main" id="{D9E2977C-EF68-461C-3C57-A0A07416AF00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230678" y="4373562"/>
            <a:ext cx="3740159" cy="3510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F9117F6-28B4-674B-CC78-B56AEDA230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9575" y="4808660"/>
            <a:ext cx="3739072" cy="145402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1200"/>
              </a:spcBef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9434C90-3BA7-D9AF-E365-45FD0D5F97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08940" y="1700213"/>
            <a:ext cx="3740159" cy="2547938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ysClr val="windowText" lastClr="000000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30" name="Platshållare för text 2">
            <a:extLst>
              <a:ext uri="{FF2B5EF4-FFF2-40B4-BE49-F238E27FC236}">
                <a16:creationId xmlns:a16="http://schemas.microsoft.com/office/drawing/2014/main" id="{A3B6B719-C083-134A-1CA7-E5E0AF98823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97838" y="4373562"/>
            <a:ext cx="3759200" cy="3510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ADB20-6010-DB19-CD8D-86374CCB4B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7" y="1700213"/>
            <a:ext cx="2776254" cy="2546349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C187D-0330-78E5-F13B-061222917732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0118D-6F6F-D708-FAE9-1DB421B0BCC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740B0-79E6-BE7C-C269-AC78B8D8D4A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58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81A799-E249-6549-3715-550E6ED0B7A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0500" y="1700213"/>
            <a:ext cx="3751262" cy="2547939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ysClr val="windowText" lastClr="000000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C34D1405-1806-0F3B-E523-C18D27D578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41312" y="4373563"/>
            <a:ext cx="3750449" cy="3510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676B627-3BCF-2DFB-C36C-28966F93C6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6095" y="4808660"/>
            <a:ext cx="3751200" cy="145402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C6D7684-9779-DA4A-4FB0-FE330484253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219575" y="1700213"/>
            <a:ext cx="3751262" cy="2547939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ysClr val="windowText" lastClr="000000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28" name="Platshållare för text 2">
            <a:extLst>
              <a:ext uri="{FF2B5EF4-FFF2-40B4-BE49-F238E27FC236}">
                <a16:creationId xmlns:a16="http://schemas.microsoft.com/office/drawing/2014/main" id="{D9E2977C-EF68-461C-3C57-A0A07416AF00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219572" y="4373563"/>
            <a:ext cx="3751265" cy="3510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F9117F6-28B4-674B-CC78-B56AEDA230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8487" y="4808660"/>
            <a:ext cx="3752351" cy="145402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9434C90-3BA7-D9AF-E365-45FD0D5F97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97838" y="1700212"/>
            <a:ext cx="3751262" cy="2547939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ysClr val="windowText" lastClr="000000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30" name="Platshållare för text 2">
            <a:extLst>
              <a:ext uri="{FF2B5EF4-FFF2-40B4-BE49-F238E27FC236}">
                <a16:creationId xmlns:a16="http://schemas.microsoft.com/office/drawing/2014/main" id="{A3B6B719-C083-134A-1CA7-E5E0AF98823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97177" y="4371208"/>
            <a:ext cx="3751200" cy="3510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85B84AC-5E47-FABC-4CE0-80214C0CD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02780" y="4808661"/>
            <a:ext cx="3751200" cy="1454027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13804-4FFA-059A-B518-5B107F68E31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706F5-E4A2-E1C8-03EC-91EFDF65B94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D9B2B-9C69-F8F2-35D4-1A9A2B720A2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328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8611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81A799-E249-6549-3715-550E6ED0B7A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1313" y="1700213"/>
            <a:ext cx="2779009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C34D1405-1806-0F3B-E523-C18D27D578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48503" y="3701178"/>
            <a:ext cx="2775698" cy="3309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676B627-3BCF-2DFB-C36C-28966F93C6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8502" y="4131468"/>
            <a:ext cx="2779200" cy="21312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C6D7684-9779-DA4A-4FB0-FE330484253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53491" y="1700213"/>
            <a:ext cx="2779009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28" name="Platshållare för text 2">
            <a:extLst>
              <a:ext uri="{FF2B5EF4-FFF2-40B4-BE49-F238E27FC236}">
                <a16:creationId xmlns:a16="http://schemas.microsoft.com/office/drawing/2014/main" id="{D9E2977C-EF68-461C-3C57-A0A07416AF00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249613" y="3701178"/>
            <a:ext cx="2775698" cy="3309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F9117F6-28B4-674B-CC78-B56AEDA230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52402" y="4131469"/>
            <a:ext cx="2779009" cy="213121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9434C90-3BA7-D9AF-E365-45FD0D5F97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157913" y="1700212"/>
            <a:ext cx="2779200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30" name="Platshållare för text 2">
            <a:extLst>
              <a:ext uri="{FF2B5EF4-FFF2-40B4-BE49-F238E27FC236}">
                <a16:creationId xmlns:a16="http://schemas.microsoft.com/office/drawing/2014/main" id="{A3B6B719-C083-134A-1CA7-E5E0AF98823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165102" y="3701178"/>
            <a:ext cx="2775698" cy="3309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85B84AC-5E47-FABC-4CE0-80214C0CD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60588" y="4131468"/>
            <a:ext cx="2779200" cy="213121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6A019A1-DF8D-1E19-E693-F568AD8DF93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063924" y="1700213"/>
            <a:ext cx="2779200" cy="1874836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 </a:t>
            </a:r>
            <a:endParaRPr lang="en-US" noProof="0" dirty="0"/>
          </a:p>
        </p:txBody>
      </p:sp>
      <p:sp>
        <p:nvSpPr>
          <p:cNvPr id="32" name="Platshållare för text 2">
            <a:extLst>
              <a:ext uri="{FF2B5EF4-FFF2-40B4-BE49-F238E27FC236}">
                <a16:creationId xmlns:a16="http://schemas.microsoft.com/office/drawing/2014/main" id="{2C7A880A-B80B-7CF1-B377-AA839491E5F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063924" y="3701178"/>
            <a:ext cx="2775698" cy="3309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85149CDA-F6EB-8F39-A9CD-5014538B87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63924" y="4131468"/>
            <a:ext cx="2779200" cy="213121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DD738-AD26-2F41-ABE6-91DAD2E6B30F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EC91B-D67B-627D-A529-34842EC79632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F5E55-2468-B50E-967F-B51183155D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83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: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B5D300B-3A22-9FA4-F3BA-F17F0FA1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4517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36513D6-A2A6-2AF9-EC80-97493335927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7946" y="3028950"/>
            <a:ext cx="3738282" cy="3233738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defRPr sz="1000"/>
            </a:lvl2pPr>
            <a:lvl3pPr>
              <a:lnSpc>
                <a:spcPts val="1400"/>
              </a:lnSpc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45BBFA5-16D2-3FC0-B956-85542CFF63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4740" y="3028950"/>
            <a:ext cx="3751264" cy="3233738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defRPr sz="1000"/>
            </a:lvl2pPr>
            <a:lvl3pPr>
              <a:lnSpc>
                <a:spcPts val="1400"/>
              </a:lnSpc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581DC-C0EA-2ACB-766D-A505DB5ECB65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CA31C-E68A-F476-FC7A-88518D8009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872C4-1286-6384-904A-2498A47C393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A0BC7B-DEBF-1D1F-3D95-6B7B73BB1A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12825"/>
            <a:ext cx="3744629" cy="1263650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11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F317-AF00-FA3B-61AA-456CECA5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67354-E73C-23C7-3D0B-D1F7465AB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7FC99-D406-50CF-9501-FBEEE0F7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0C36-40FA-6292-D61E-6A26501D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B0DF3-A8FC-65F1-1A3D-33B1773F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2916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: 1 graph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A9764D0-5059-4673-CDDE-67D950920E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7946" y="1700213"/>
            <a:ext cx="3738282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defRPr sz="1000"/>
            </a:lvl2pPr>
            <a:lvl3pPr>
              <a:lnSpc>
                <a:spcPts val="1400"/>
              </a:lnSpc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F8020B-23D8-1C1C-6CB8-FE99BC4E677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57913" y="1700213"/>
            <a:ext cx="5686141" cy="4562475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 dirty="0" smtClean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C41268C-AFB0-81F9-0408-7062929159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913" y="1424309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F21E2-F1E4-A1FB-EBE0-5ABC430B09E5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7F3DD-7755-0EA7-F383-D02C29577AEE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79479-A716-B2DA-60C5-8B6B2347F65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775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: 2 graphs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A9764D0-5059-4673-CDDE-67D950920E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7946" y="1700213"/>
            <a:ext cx="3738282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2E20ED2-BC3C-8821-B766-C92184461D9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57913" y="1700213"/>
            <a:ext cx="5686141" cy="2105024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Font typeface="Arial" panose="020B0604020202020204" pitchFamily="34" charset="0"/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628C9299-3397-5D92-130E-13304FF489D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157913" y="4156687"/>
            <a:ext cx="5686141" cy="210600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Font typeface="Arial" panose="020B0604020202020204" pitchFamily="34" charset="0"/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0335EF3-CB2A-A2FC-5489-532D5060F8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913" y="1424309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7FA5D98-4197-4768-8B77-8101CEFD6D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57913" y="3876371"/>
            <a:ext cx="5686141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928F3-64CC-21AA-6C7A-E1CC1DBA2899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BEE4D-8C38-D5F2-0987-A19507C9BBD6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45A22-8156-E949-FEFF-E4C0C9558BFC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89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: 3 graphs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77A79D6-D58B-DFA3-9238-37358EFB993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57913" y="1700213"/>
            <a:ext cx="5686141" cy="2105024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35F76CF5-AA81-CEA2-5FD9-CB4B334E70D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157913" y="4156687"/>
            <a:ext cx="2782887" cy="210600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51B5AEF0-E185-72D6-5721-CD2526AD753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065286" y="4156688"/>
            <a:ext cx="2782887" cy="210600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97327-4C26-9C77-39BA-AC0C1220441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37B55-0DFA-90C5-FC38-42627FCB3944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9F8D2-0BBC-2E49-5279-352239EF12F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35964FB1-44A6-4C04-37F3-A59B19BE70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7946" y="1700213"/>
            <a:ext cx="3738282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0D236D6-BB33-608D-BC61-A3BEAB2B566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913" y="1424309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DCBA9C-0CE6-062B-0BF8-3C38ED03D8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57913" y="3876372"/>
            <a:ext cx="27828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0193E2C-5D7A-9012-FAD9-3032676A12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65285" y="3876372"/>
            <a:ext cx="27828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652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: 2 columns and 1 graph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A9764D0-5059-4673-CDDE-67D950920E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FC53F3B-2478-3D36-5C19-FB7964E8E0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66213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100"/>
            </a:lvl2pPr>
            <a:lvl3pPr>
              <a:lnSpc>
                <a:spcPts val="1400"/>
              </a:lnSpc>
              <a:spcBef>
                <a:spcPts val="900"/>
              </a:spcBef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83AE7A-8296-B0E2-46F6-12CAFE21092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4318792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4E76805-64A2-F41A-E084-FAA59180B7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B06EE-212D-C740-75CC-8D46D550D5A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2F51F-9078-D62E-7386-26534FBE201C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355D0-2B92-D7CD-3AE3-7E115E53F46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71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and 2 graphs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3CF76097-BADB-6D69-B74E-41042A68A45F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Font typeface="Arial" panose="020B0604020202020204" pitchFamily="34" charset="0"/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64312969-2931-182A-D90D-9A76F4FEF36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41312" y="4251428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Font typeface="Arial" panose="020B0604020202020204" pitchFamily="34" charset="0"/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F4E7134-3985-0483-F20A-E10A3576C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739B7E6-194B-BF1B-7281-51BF7E606D9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2901" y="3979946"/>
            <a:ext cx="4717965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753A3A-A622-C9DF-9A0D-820A5BA7C5DC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CE819-29EF-8157-6C61-D4695A76F55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1047A-77D4-7F80-4341-69747C27EA0F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4EB2913-71D7-F8AD-4A6B-55662E500A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DC6A2C7-1432-9B8B-C0EE-8B8F0B159A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66213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100"/>
            </a:lvl2pPr>
            <a:lvl3pPr>
              <a:lnSpc>
                <a:spcPts val="1400"/>
              </a:lnSpc>
              <a:spcBef>
                <a:spcPts val="900"/>
              </a:spcBef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71720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and 3 graphs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47DC823-7E93-B19A-9732-BC3AC2D139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1156D487-5C91-8052-74AA-F88BBD8B676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41313" y="4251428"/>
            <a:ext cx="2299876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CF716FE9-7B21-C5F8-C3DE-3A7A65C2888B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762662" y="4251428"/>
            <a:ext cx="2299876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A8208D8-DF12-D866-8FC1-E53DED1E19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6C7BD97-A528-8B8A-1309-CCB89AD6CE3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2902" y="3979946"/>
            <a:ext cx="22982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9B45070-B224-5581-63E4-BCD67E49657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64250" y="3979946"/>
            <a:ext cx="22982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32126-B030-BE9A-8ECA-28E877CB40D2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FEDBB-E45B-7B2A-89ED-C55AF0DCBAFB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F2333-B762-F789-68B5-32F0BDCC297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56DA53D6-97B1-FD2F-2592-33AE49A0EF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2CEBA372-6FE4-75F2-14BB-CA1D24F11F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66213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100"/>
            </a:lvl2pPr>
            <a:lvl3pPr>
              <a:lnSpc>
                <a:spcPts val="1400"/>
              </a:lnSpc>
              <a:spcBef>
                <a:spcPts val="900"/>
              </a:spcBef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49715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graph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E22E0ECF-6AAE-8847-36F2-29376F66E8A2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4318792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Font typeface="Arial" panose="020B0604020202020204" pitchFamily="34" charset="0"/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F32F71-7A71-75EA-81C5-2E7437F3906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852D8-FD83-4AAE-1417-9E8EB753CF7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F1BEE-24F9-D3C1-644B-A0AA47DD55B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EC9E1-98D2-CFC6-2823-1478603BB96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110449B-7ADB-8C05-AAE5-F635FA7973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5688874" cy="4559468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2314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graphs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A325FF36-2B6B-D09C-A11B-D77701E7AE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5585EA46-9E2B-F550-1654-B891A1583F5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41312" y="4251428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CE7D199-4DCF-5D48-1D89-52736A00EB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9C1DA55-7D95-2751-0940-46DF9F55B0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2901" y="3979946"/>
            <a:ext cx="4717965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82C87-FE1B-ED1F-32D6-1228716E49B3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1FC03-51DE-C930-9A31-640B7465ABB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CE14C-4C57-7FE1-1AD3-8D6DE1B65B01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4FB7416-E348-11A0-2E43-F770C1A494C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5688874" cy="4559468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0120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4 grapsh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4FFCA555-85D6-E5B6-744F-159C343C73C9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4032E8B-C799-024D-433D-D4C7F410540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41313" y="4251428"/>
            <a:ext cx="2299876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73C68732-09F9-DCBA-D512-DADE23140AAC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762662" y="4251428"/>
            <a:ext cx="2299876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2EF5725-8F83-EE38-D844-C728EF2FDD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F798851-3BC6-C65C-F095-06C05746D87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2902" y="3979946"/>
            <a:ext cx="22982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61CB719-974F-3231-060E-BC73B2D91A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64250" y="3979946"/>
            <a:ext cx="22982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6FDE6-3B8B-5F15-EC6C-BDF9D1A93900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B3371-8DD9-FD25-071E-F49ED762361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522A6-4629-023A-293A-A61DFE02622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D1941D2-F96C-5426-8055-2425DD229F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5688874" cy="4559468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011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41785CA3-D21A-FB22-94B8-1C3AD1F4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7" y="3574839"/>
            <a:ext cx="4730750" cy="384721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36C9E59B-8806-1210-BE2E-351FA641D2D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57913" y="341313"/>
            <a:ext cx="5691187" cy="5921376"/>
          </a:xfrm>
          <a:noFill/>
        </p:spPr>
        <p:txBody>
          <a:bodyPr lIns="0" tIns="216000" anchor="t" anchorCtr="1">
            <a:normAutofit/>
          </a:bodyPr>
          <a:lstStyle>
            <a:lvl1pPr marL="0" indent="0">
              <a:buNone/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F948A-3BE4-3770-33CE-13A45CB37B2F}"/>
              </a:ext>
            </a:extLst>
          </p:cNvPr>
          <p:cNvSpPr txBox="1"/>
          <p:nvPr userDrawn="1"/>
        </p:nvSpPr>
        <p:spPr>
          <a:xfrm>
            <a:off x="332169" y="6435512"/>
            <a:ext cx="2567442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sv-SE"/>
            </a:defPPr>
            <a:lvl1pPr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>
                <a:solidFill>
                  <a:srgbClr val="505055"/>
                </a:solidFill>
              </a:rPr>
              <a:t>© Bangkok Bank</a:t>
            </a:r>
            <a:endParaRPr lang="en-US" dirty="0">
              <a:solidFill>
                <a:srgbClr val="505055"/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C14D70D-7473-21C0-7428-7120485A313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CF1E9B1-7F90-AD81-AB86-F178A265223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D80071B-F04B-CF90-22DF-F08B9AC8C6A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2474C5F-7EBD-6FDE-69FB-683D653325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1788" y="3957425"/>
            <a:ext cx="4730750" cy="384721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7FC8258-3051-D3CC-01A9-BF35DB9C28F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789" y="4670425"/>
            <a:ext cx="3760786" cy="1592263"/>
          </a:xfrm>
        </p:spPr>
        <p:txBody>
          <a:bodyPr anchor="b"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42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D28D-F8F1-4420-77BE-229ED9D6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C7BA4-D89B-AF7C-A328-446CC222F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79988-5395-0D61-E19D-1558FDEC1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13139-CF02-ADB8-BD13-4E88C96E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AD1A5-6FE8-6E3D-AFB3-E2C20855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DE744-A70A-3283-A67C-31CD5198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768481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8611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81A799-E249-6549-3715-550E6ED0B7A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1313" y="1700213"/>
            <a:ext cx="2779009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C34D1405-1806-0F3B-E523-C18D27D578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48503" y="3701178"/>
            <a:ext cx="2775698" cy="25648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676B627-3BCF-2DFB-C36C-28966F93C6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9250" y="4373563"/>
            <a:ext cx="2778125" cy="188912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C6D7684-9779-DA4A-4FB0-FE330484253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53491" y="1700213"/>
            <a:ext cx="2779009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28" name="Platshållare för text 2">
            <a:extLst>
              <a:ext uri="{FF2B5EF4-FFF2-40B4-BE49-F238E27FC236}">
                <a16:creationId xmlns:a16="http://schemas.microsoft.com/office/drawing/2014/main" id="{D9E2977C-EF68-461C-3C57-A0A07416AF00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249613" y="3701178"/>
            <a:ext cx="2775698" cy="25648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F9117F6-28B4-674B-CC78-B56AEDA230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52402" y="4373563"/>
            <a:ext cx="2779009" cy="188912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9434C90-3BA7-D9AF-E365-45FD0D5F97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157913" y="1700212"/>
            <a:ext cx="2779200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30" name="Platshållare för text 2">
            <a:extLst>
              <a:ext uri="{FF2B5EF4-FFF2-40B4-BE49-F238E27FC236}">
                <a16:creationId xmlns:a16="http://schemas.microsoft.com/office/drawing/2014/main" id="{A3B6B719-C083-134A-1CA7-E5E0AF98823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165102" y="3701178"/>
            <a:ext cx="2775698" cy="25648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85B84AC-5E47-FABC-4CE0-80214C0CD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60588" y="4373562"/>
            <a:ext cx="2779200" cy="188912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6A019A1-DF8D-1E19-E693-F568AD8DF93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063924" y="1700213"/>
            <a:ext cx="2779200" cy="1874836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 </a:t>
            </a:r>
            <a:endParaRPr lang="en-US" noProof="0" dirty="0"/>
          </a:p>
        </p:txBody>
      </p:sp>
      <p:sp>
        <p:nvSpPr>
          <p:cNvPr id="32" name="Platshållare för text 2">
            <a:extLst>
              <a:ext uri="{FF2B5EF4-FFF2-40B4-BE49-F238E27FC236}">
                <a16:creationId xmlns:a16="http://schemas.microsoft.com/office/drawing/2014/main" id="{2C7A880A-B80B-7CF1-B377-AA839491E5F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063924" y="3701178"/>
            <a:ext cx="2775698" cy="25648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85149CDA-F6EB-8F39-A9CD-5014538B87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63924" y="4373562"/>
            <a:ext cx="2779200" cy="188912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DD738-AD26-2F41-ABE6-91DAD2E6B30F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EC91B-D67B-627D-A529-34842EC79632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F5E55-2468-B50E-967F-B51183155D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3AE97-9FB7-7289-A965-47EB24CA9D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8503" y="3943136"/>
            <a:ext cx="2778872" cy="256480"/>
          </a:xfrm>
        </p:spPr>
        <p:txBody>
          <a:bodyPr wrap="square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5F070BA-9F6D-D5B2-8B0C-13C1051BCAF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249613" y="3943136"/>
            <a:ext cx="2775698" cy="256480"/>
          </a:xfrm>
        </p:spPr>
        <p:txBody>
          <a:bodyPr wrap="square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6891F0B-D53E-FC06-046B-94DC2A4038B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65102" y="3943136"/>
            <a:ext cx="2775698" cy="256480"/>
          </a:xfrm>
        </p:spPr>
        <p:txBody>
          <a:bodyPr wrap="square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7781E3-EF7A-C203-5CBD-E7091B84E95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63924" y="3943136"/>
            <a:ext cx="2775698" cy="256480"/>
          </a:xfrm>
        </p:spPr>
        <p:txBody>
          <a:bodyPr wrap="square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515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video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D099E-681E-91EE-39F4-F3A09508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CC36B-6E4A-61AC-89EF-22727F79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3E7EA-9631-1A51-7A86-A115C1B8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9D8AD4EF-DCFE-8FEC-282E-95A4D81C3D25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2280444" y="1016000"/>
            <a:ext cx="7631113" cy="4209035"/>
          </a:xfrm>
          <a:custGeom>
            <a:avLst/>
            <a:gdLst>
              <a:gd name="connsiteX0" fmla="*/ 0 w 7631113"/>
              <a:gd name="connsiteY0" fmla="*/ 0 h 4209035"/>
              <a:gd name="connsiteX1" fmla="*/ 7631113 w 7631113"/>
              <a:gd name="connsiteY1" fmla="*/ 0 h 4209035"/>
              <a:gd name="connsiteX2" fmla="*/ 7631113 w 7631113"/>
              <a:gd name="connsiteY2" fmla="*/ 4209035 h 4209035"/>
              <a:gd name="connsiteX3" fmla="*/ 0 w 7631113"/>
              <a:gd name="connsiteY3" fmla="*/ 4209035 h 420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1113" h="4209035">
                <a:moveTo>
                  <a:pt x="0" y="0"/>
                </a:moveTo>
                <a:lnTo>
                  <a:pt x="7631113" y="0"/>
                </a:lnTo>
                <a:lnTo>
                  <a:pt x="7631113" y="4209035"/>
                </a:lnTo>
                <a:lnTo>
                  <a:pt x="0" y="4209035"/>
                </a:lnTo>
                <a:close/>
              </a:path>
            </a:pathLst>
          </a:custGeom>
        </p:spPr>
        <p:txBody>
          <a:bodyPr wrap="square" tIns="216000">
            <a:noAutofit/>
          </a:bodyPr>
          <a:lstStyle>
            <a:lvl1pPr marL="0" indent="0" algn="ctr">
              <a:buNone/>
              <a:defRPr sz="1200" spc="0"/>
            </a:lvl1pPr>
          </a:lstStyle>
          <a:p>
            <a:r>
              <a:rPr lang="en-US"/>
              <a:t>Click icon to insert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67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906714-64B3-7B20-C3FC-461E51C5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066FB-C718-FF06-5282-6913BBA2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5F2CB-C204-7967-EABE-6F4F8D16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53412-1CC6-FE90-1B22-86A23E03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B3C8A5-C92B-FF43-94B9-527C04B668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12825"/>
            <a:ext cx="3744629" cy="126365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3684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D099E-681E-91EE-39F4-F3A09508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CC36B-6E4A-61AC-89EF-22727F79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3E7EA-9631-1A51-7A86-A115C1B8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961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ro">
    <p:bg>
      <p:bgPr>
        <a:solidFill>
          <a:srgbClr val="00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950E-8F12-C4CD-E6B4-1837E4EFF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67" y="1700213"/>
            <a:ext cx="5687233" cy="1874837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defRPr sz="4800" spc="-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aphic 27">
            <a:extLst>
              <a:ext uri="{FF2B5EF4-FFF2-40B4-BE49-F238E27FC236}">
                <a16:creationId xmlns:a16="http://schemas.microsoft.com/office/drawing/2014/main" id="{B09873C8-579A-B15F-ACC3-3EFAA53C47D7}"/>
              </a:ext>
            </a:extLst>
          </p:cNvPr>
          <p:cNvGrpSpPr/>
          <p:nvPr/>
        </p:nvGrpSpPr>
        <p:grpSpPr>
          <a:xfrm>
            <a:off x="347176" y="340519"/>
            <a:ext cx="2059201" cy="511643"/>
            <a:chOff x="345229" y="342966"/>
            <a:chExt cx="2183552" cy="543683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F2A93E-116C-45AC-C62B-0130AB422FC5}"/>
                </a:ext>
              </a:extLst>
            </p:cNvPr>
            <p:cNvSpPr/>
            <p:nvPr/>
          </p:nvSpPr>
          <p:spPr>
            <a:xfrm>
              <a:off x="857264" y="531417"/>
              <a:ext cx="142031" cy="187586"/>
            </a:xfrm>
            <a:custGeom>
              <a:avLst/>
              <a:gdLst>
                <a:gd name="connsiteX0" fmla="*/ 0 w 142031"/>
                <a:gd name="connsiteY0" fmla="*/ 5 h 187586"/>
                <a:gd name="connsiteX1" fmla="*/ 75572 w 142031"/>
                <a:gd name="connsiteY1" fmla="*/ 5 h 187586"/>
                <a:gd name="connsiteX2" fmla="*/ 132115 w 142031"/>
                <a:gd name="connsiteY2" fmla="*/ 47436 h 187586"/>
                <a:gd name="connsiteX3" fmla="*/ 105317 w 142031"/>
                <a:gd name="connsiteY3" fmla="*/ 87631 h 187586"/>
                <a:gd name="connsiteX4" fmla="*/ 142032 w 142031"/>
                <a:gd name="connsiteY4" fmla="*/ 133990 h 187586"/>
                <a:gd name="connsiteX5" fmla="*/ 81199 w 142031"/>
                <a:gd name="connsiteY5" fmla="*/ 187587 h 187586"/>
                <a:gd name="connsiteX6" fmla="*/ 0 w 142031"/>
                <a:gd name="connsiteY6" fmla="*/ 187587 h 187586"/>
                <a:gd name="connsiteX7" fmla="*/ 0 w 142031"/>
                <a:gd name="connsiteY7" fmla="*/ 0 h 187586"/>
                <a:gd name="connsiteX8" fmla="*/ 0 w 142031"/>
                <a:gd name="connsiteY8" fmla="*/ 5 h 187586"/>
                <a:gd name="connsiteX9" fmla="*/ 69679 w 142031"/>
                <a:gd name="connsiteY9" fmla="*/ 77719 h 187586"/>
                <a:gd name="connsiteX10" fmla="*/ 97547 w 142031"/>
                <a:gd name="connsiteY10" fmla="*/ 51992 h 187586"/>
                <a:gd name="connsiteX11" fmla="*/ 69412 w 142031"/>
                <a:gd name="connsiteY11" fmla="*/ 27070 h 187586"/>
                <a:gd name="connsiteX12" fmla="*/ 35111 w 142031"/>
                <a:gd name="connsiteY12" fmla="*/ 27070 h 187586"/>
                <a:gd name="connsiteX13" fmla="*/ 35111 w 142031"/>
                <a:gd name="connsiteY13" fmla="*/ 77719 h 187586"/>
                <a:gd name="connsiteX14" fmla="*/ 69679 w 142031"/>
                <a:gd name="connsiteY14" fmla="*/ 77719 h 187586"/>
                <a:gd name="connsiteX15" fmla="*/ 75572 w 142031"/>
                <a:gd name="connsiteY15" fmla="*/ 160527 h 187586"/>
                <a:gd name="connsiteX16" fmla="*/ 106660 w 142031"/>
                <a:gd name="connsiteY16" fmla="*/ 132120 h 187586"/>
                <a:gd name="connsiteX17" fmla="*/ 74235 w 142031"/>
                <a:gd name="connsiteY17" fmla="*/ 103446 h 187586"/>
                <a:gd name="connsiteX18" fmla="*/ 35106 w 142031"/>
                <a:gd name="connsiteY18" fmla="*/ 103446 h 187586"/>
                <a:gd name="connsiteX19" fmla="*/ 35106 w 142031"/>
                <a:gd name="connsiteY19" fmla="*/ 160527 h 187586"/>
                <a:gd name="connsiteX20" fmla="*/ 75572 w 142031"/>
                <a:gd name="connsiteY20" fmla="*/ 160527 h 18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031" h="187586">
                  <a:moveTo>
                    <a:pt x="0" y="5"/>
                  </a:moveTo>
                  <a:lnTo>
                    <a:pt x="75572" y="5"/>
                  </a:lnTo>
                  <a:cubicBezTo>
                    <a:pt x="109873" y="5"/>
                    <a:pt x="132115" y="20106"/>
                    <a:pt x="132115" y="47436"/>
                  </a:cubicBezTo>
                  <a:cubicBezTo>
                    <a:pt x="132115" y="66731"/>
                    <a:pt x="121665" y="80666"/>
                    <a:pt x="105317" y="87631"/>
                  </a:cubicBezTo>
                  <a:cubicBezTo>
                    <a:pt x="126754" y="93796"/>
                    <a:pt x="142032" y="111215"/>
                    <a:pt x="142032" y="133990"/>
                  </a:cubicBezTo>
                  <a:cubicBezTo>
                    <a:pt x="142032" y="165345"/>
                    <a:pt x="119790" y="187587"/>
                    <a:pt x="81199" y="187587"/>
                  </a:cubicBezTo>
                  <a:lnTo>
                    <a:pt x="0" y="187587"/>
                  </a:lnTo>
                  <a:lnTo>
                    <a:pt x="0" y="0"/>
                  </a:lnTo>
                  <a:lnTo>
                    <a:pt x="0" y="5"/>
                  </a:lnTo>
                  <a:close/>
                  <a:moveTo>
                    <a:pt x="69679" y="77719"/>
                  </a:moveTo>
                  <a:cubicBezTo>
                    <a:pt x="85755" y="77719"/>
                    <a:pt x="97547" y="69146"/>
                    <a:pt x="97547" y="51992"/>
                  </a:cubicBezTo>
                  <a:cubicBezTo>
                    <a:pt x="97547" y="34839"/>
                    <a:pt x="84951" y="27070"/>
                    <a:pt x="69412" y="27070"/>
                  </a:cubicBezTo>
                  <a:lnTo>
                    <a:pt x="35111" y="27070"/>
                  </a:lnTo>
                  <a:lnTo>
                    <a:pt x="35111" y="77719"/>
                  </a:lnTo>
                  <a:lnTo>
                    <a:pt x="69679" y="77719"/>
                  </a:lnTo>
                  <a:close/>
                  <a:moveTo>
                    <a:pt x="75572" y="160527"/>
                  </a:moveTo>
                  <a:cubicBezTo>
                    <a:pt x="92453" y="160527"/>
                    <a:pt x="106660" y="151954"/>
                    <a:pt x="106660" y="132120"/>
                  </a:cubicBezTo>
                  <a:cubicBezTo>
                    <a:pt x="106660" y="112287"/>
                    <a:pt x="92459" y="103446"/>
                    <a:pt x="74235" y="103446"/>
                  </a:cubicBezTo>
                  <a:lnTo>
                    <a:pt x="35106" y="103446"/>
                  </a:lnTo>
                  <a:lnTo>
                    <a:pt x="35106" y="160527"/>
                  </a:lnTo>
                  <a:lnTo>
                    <a:pt x="75572" y="160527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3564C9-ABB5-90E7-6BE0-F5D7E3C15B20}"/>
                </a:ext>
              </a:extLst>
            </p:cNvPr>
            <p:cNvSpPr/>
            <p:nvPr/>
          </p:nvSpPr>
          <p:spPr>
            <a:xfrm>
              <a:off x="1009873" y="579660"/>
              <a:ext cx="135868" cy="143102"/>
            </a:xfrm>
            <a:custGeom>
              <a:avLst/>
              <a:gdLst>
                <a:gd name="connsiteX0" fmla="*/ 0 w 135868"/>
                <a:gd name="connsiteY0" fmla="*/ 71554 h 143102"/>
                <a:gd name="connsiteX1" fmla="*/ 60028 w 135868"/>
                <a:gd name="connsiteY1" fmla="*/ 0 h 143102"/>
                <a:gd name="connsiteX2" fmla="*/ 102905 w 135868"/>
                <a:gd name="connsiteY2" fmla="*/ 24117 h 143102"/>
                <a:gd name="connsiteX3" fmla="*/ 102905 w 135868"/>
                <a:gd name="connsiteY3" fmla="*/ 3751 h 143102"/>
                <a:gd name="connsiteX4" fmla="*/ 135868 w 135868"/>
                <a:gd name="connsiteY4" fmla="*/ 3751 h 143102"/>
                <a:gd name="connsiteX5" fmla="*/ 135868 w 135868"/>
                <a:gd name="connsiteY5" fmla="*/ 139351 h 143102"/>
                <a:gd name="connsiteX6" fmla="*/ 102905 w 135868"/>
                <a:gd name="connsiteY6" fmla="*/ 139351 h 143102"/>
                <a:gd name="connsiteX7" fmla="*/ 102905 w 135868"/>
                <a:gd name="connsiteY7" fmla="*/ 118985 h 143102"/>
                <a:gd name="connsiteX8" fmla="*/ 60028 w 135868"/>
                <a:gd name="connsiteY8" fmla="*/ 143103 h 143102"/>
                <a:gd name="connsiteX9" fmla="*/ 0 w 135868"/>
                <a:gd name="connsiteY9" fmla="*/ 71549 h 143102"/>
                <a:gd name="connsiteX10" fmla="*/ 0 w 135868"/>
                <a:gd name="connsiteY10" fmla="*/ 71554 h 143102"/>
                <a:gd name="connsiteX11" fmla="*/ 68069 w 135868"/>
                <a:gd name="connsiteY11" fmla="*/ 115505 h 143102"/>
                <a:gd name="connsiteX12" fmla="*/ 102368 w 135868"/>
                <a:gd name="connsiteY12" fmla="*/ 71554 h 143102"/>
                <a:gd name="connsiteX13" fmla="*/ 68069 w 135868"/>
                <a:gd name="connsiteY13" fmla="*/ 27602 h 143102"/>
                <a:gd name="connsiteX14" fmla="*/ 33770 w 135868"/>
                <a:gd name="connsiteY14" fmla="*/ 71554 h 143102"/>
                <a:gd name="connsiteX15" fmla="*/ 68069 w 135868"/>
                <a:gd name="connsiteY15" fmla="*/ 115505 h 14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868" h="143102">
                  <a:moveTo>
                    <a:pt x="0" y="71554"/>
                  </a:moveTo>
                  <a:cubicBezTo>
                    <a:pt x="0" y="30017"/>
                    <a:pt x="22239" y="0"/>
                    <a:pt x="60028" y="0"/>
                  </a:cubicBezTo>
                  <a:cubicBezTo>
                    <a:pt x="79325" y="0"/>
                    <a:pt x="93790" y="8845"/>
                    <a:pt x="102905" y="24117"/>
                  </a:cubicBezTo>
                  <a:lnTo>
                    <a:pt x="102905" y="3751"/>
                  </a:lnTo>
                  <a:lnTo>
                    <a:pt x="135868" y="3751"/>
                  </a:lnTo>
                  <a:lnTo>
                    <a:pt x="135868" y="139351"/>
                  </a:lnTo>
                  <a:lnTo>
                    <a:pt x="102905" y="139351"/>
                  </a:lnTo>
                  <a:lnTo>
                    <a:pt x="102905" y="118985"/>
                  </a:lnTo>
                  <a:cubicBezTo>
                    <a:pt x="93790" y="133990"/>
                    <a:pt x="79318" y="143103"/>
                    <a:pt x="60028" y="143103"/>
                  </a:cubicBezTo>
                  <a:cubicBezTo>
                    <a:pt x="22239" y="143103"/>
                    <a:pt x="0" y="113086"/>
                    <a:pt x="0" y="71549"/>
                  </a:cubicBezTo>
                  <a:lnTo>
                    <a:pt x="0" y="71554"/>
                  </a:lnTo>
                  <a:close/>
                  <a:moveTo>
                    <a:pt x="68069" y="115505"/>
                  </a:moveTo>
                  <a:cubicBezTo>
                    <a:pt x="90313" y="115505"/>
                    <a:pt x="102368" y="97553"/>
                    <a:pt x="102368" y="71554"/>
                  </a:cubicBezTo>
                  <a:cubicBezTo>
                    <a:pt x="102368" y="45555"/>
                    <a:pt x="90313" y="27602"/>
                    <a:pt x="68069" y="27602"/>
                  </a:cubicBezTo>
                  <a:cubicBezTo>
                    <a:pt x="45825" y="27602"/>
                    <a:pt x="33770" y="45555"/>
                    <a:pt x="33770" y="71554"/>
                  </a:cubicBezTo>
                  <a:cubicBezTo>
                    <a:pt x="33770" y="97553"/>
                    <a:pt x="46093" y="115505"/>
                    <a:pt x="68069" y="115505"/>
                  </a:cubicBez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61BDBB-30A5-FD2E-FC25-5C485D01F047}"/>
                </a:ext>
              </a:extLst>
            </p:cNvPr>
            <p:cNvSpPr/>
            <p:nvPr/>
          </p:nvSpPr>
          <p:spPr>
            <a:xfrm>
              <a:off x="1169824" y="579922"/>
              <a:ext cx="123274" cy="139085"/>
            </a:xfrm>
            <a:custGeom>
              <a:avLst/>
              <a:gdLst>
                <a:gd name="connsiteX0" fmla="*/ 7 w 123274"/>
                <a:gd name="connsiteY0" fmla="*/ 3485 h 139085"/>
                <a:gd name="connsiteX1" fmla="*/ 32970 w 123274"/>
                <a:gd name="connsiteY1" fmla="*/ 3485 h 139085"/>
                <a:gd name="connsiteX2" fmla="*/ 32970 w 123274"/>
                <a:gd name="connsiteY2" fmla="*/ 24923 h 139085"/>
                <a:gd name="connsiteX3" fmla="*/ 74773 w 123274"/>
                <a:gd name="connsiteY3" fmla="*/ 0 h 139085"/>
                <a:gd name="connsiteX4" fmla="*/ 123275 w 123274"/>
                <a:gd name="connsiteY4" fmla="*/ 52259 h 139085"/>
                <a:gd name="connsiteX5" fmla="*/ 123275 w 123274"/>
                <a:gd name="connsiteY5" fmla="*/ 139086 h 139085"/>
                <a:gd name="connsiteX6" fmla="*/ 89506 w 123274"/>
                <a:gd name="connsiteY6" fmla="*/ 139086 h 139085"/>
                <a:gd name="connsiteX7" fmla="*/ 89506 w 123274"/>
                <a:gd name="connsiteY7" fmla="*/ 58153 h 139085"/>
                <a:gd name="connsiteX8" fmla="*/ 63779 w 123274"/>
                <a:gd name="connsiteY8" fmla="*/ 27603 h 139085"/>
                <a:gd name="connsiteX9" fmla="*/ 33762 w 123274"/>
                <a:gd name="connsiteY9" fmla="*/ 66727 h 139085"/>
                <a:gd name="connsiteX10" fmla="*/ 33762 w 123274"/>
                <a:gd name="connsiteY10" fmla="*/ 139086 h 139085"/>
                <a:gd name="connsiteX11" fmla="*/ 0 w 123274"/>
                <a:gd name="connsiteY11" fmla="*/ 139086 h 139085"/>
                <a:gd name="connsiteX12" fmla="*/ 0 w 123274"/>
                <a:gd name="connsiteY12" fmla="*/ 3485 h 139085"/>
                <a:gd name="connsiteX13" fmla="*/ 7 w 123274"/>
                <a:gd name="connsiteY13" fmla="*/ 3485 h 13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274" h="139085">
                  <a:moveTo>
                    <a:pt x="7" y="3485"/>
                  </a:moveTo>
                  <a:lnTo>
                    <a:pt x="32970" y="3485"/>
                  </a:lnTo>
                  <a:lnTo>
                    <a:pt x="32970" y="24923"/>
                  </a:lnTo>
                  <a:cubicBezTo>
                    <a:pt x="40736" y="8846"/>
                    <a:pt x="57355" y="0"/>
                    <a:pt x="74773" y="0"/>
                  </a:cubicBezTo>
                  <a:cubicBezTo>
                    <a:pt x="106662" y="0"/>
                    <a:pt x="123275" y="19295"/>
                    <a:pt x="123275" y="52259"/>
                  </a:cubicBezTo>
                  <a:lnTo>
                    <a:pt x="123275" y="139086"/>
                  </a:lnTo>
                  <a:lnTo>
                    <a:pt x="89506" y="139086"/>
                  </a:lnTo>
                  <a:lnTo>
                    <a:pt x="89506" y="58153"/>
                  </a:lnTo>
                  <a:cubicBezTo>
                    <a:pt x="89506" y="38857"/>
                    <a:pt x="81465" y="27603"/>
                    <a:pt x="63779" y="27603"/>
                  </a:cubicBezTo>
                  <a:cubicBezTo>
                    <a:pt x="44750" y="27603"/>
                    <a:pt x="33762" y="42076"/>
                    <a:pt x="33762" y="66727"/>
                  </a:cubicBezTo>
                  <a:lnTo>
                    <a:pt x="33762" y="139086"/>
                  </a:lnTo>
                  <a:lnTo>
                    <a:pt x="0" y="139086"/>
                  </a:lnTo>
                  <a:lnTo>
                    <a:pt x="0" y="3485"/>
                  </a:lnTo>
                  <a:lnTo>
                    <a:pt x="7" y="3485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03E351-3E26-37F4-F921-68E9CC5296B5}"/>
                </a:ext>
              </a:extLst>
            </p:cNvPr>
            <p:cNvSpPr/>
            <p:nvPr/>
          </p:nvSpPr>
          <p:spPr>
            <a:xfrm>
              <a:off x="1309168" y="579660"/>
              <a:ext cx="132114" cy="191343"/>
            </a:xfrm>
            <a:custGeom>
              <a:avLst/>
              <a:gdLst>
                <a:gd name="connsiteX0" fmla="*/ 2678 w 132114"/>
                <a:gd name="connsiteY0" fmla="*/ 147931 h 191343"/>
                <a:gd name="connsiteX1" fmla="*/ 36977 w 132114"/>
                <a:gd name="connsiteY1" fmla="*/ 147931 h 191343"/>
                <a:gd name="connsiteX2" fmla="*/ 66457 w 132114"/>
                <a:gd name="connsiteY2" fmla="*/ 165350 h 191343"/>
                <a:gd name="connsiteX3" fmla="*/ 98346 w 132114"/>
                <a:gd name="connsiteY3" fmla="*/ 130244 h 191343"/>
                <a:gd name="connsiteX4" fmla="*/ 98346 w 132114"/>
                <a:gd name="connsiteY4" fmla="*/ 114967 h 191343"/>
                <a:gd name="connsiteX5" fmla="*/ 58953 w 132114"/>
                <a:gd name="connsiteY5" fmla="*/ 133724 h 191343"/>
                <a:gd name="connsiteX6" fmla="*/ 0 w 132114"/>
                <a:gd name="connsiteY6" fmla="*/ 66998 h 191343"/>
                <a:gd name="connsiteX7" fmla="*/ 58953 w 132114"/>
                <a:gd name="connsiteY7" fmla="*/ 0 h 191343"/>
                <a:gd name="connsiteX8" fmla="*/ 99420 w 132114"/>
                <a:gd name="connsiteY8" fmla="*/ 21171 h 191343"/>
                <a:gd name="connsiteX9" fmla="*/ 99420 w 132114"/>
                <a:gd name="connsiteY9" fmla="*/ 3751 h 191343"/>
                <a:gd name="connsiteX10" fmla="*/ 132115 w 132114"/>
                <a:gd name="connsiteY10" fmla="*/ 3751 h 191343"/>
                <a:gd name="connsiteX11" fmla="*/ 132115 w 132114"/>
                <a:gd name="connsiteY11" fmla="*/ 129972 h 191343"/>
                <a:gd name="connsiteX12" fmla="*/ 65920 w 132114"/>
                <a:gd name="connsiteY12" fmla="*/ 191344 h 191343"/>
                <a:gd name="connsiteX13" fmla="*/ 2671 w 132114"/>
                <a:gd name="connsiteY13" fmla="*/ 147931 h 191343"/>
                <a:gd name="connsiteX14" fmla="*/ 2678 w 132114"/>
                <a:gd name="connsiteY14" fmla="*/ 147931 h 191343"/>
                <a:gd name="connsiteX15" fmla="*/ 66732 w 132114"/>
                <a:gd name="connsiteY15" fmla="*/ 106393 h 191343"/>
                <a:gd name="connsiteX16" fmla="*/ 99957 w 132114"/>
                <a:gd name="connsiteY16" fmla="*/ 66998 h 191343"/>
                <a:gd name="connsiteX17" fmla="*/ 66732 w 132114"/>
                <a:gd name="connsiteY17" fmla="*/ 27602 h 191343"/>
                <a:gd name="connsiteX18" fmla="*/ 33769 w 132114"/>
                <a:gd name="connsiteY18" fmla="*/ 66998 h 191343"/>
                <a:gd name="connsiteX19" fmla="*/ 66732 w 132114"/>
                <a:gd name="connsiteY19" fmla="*/ 106393 h 19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114" h="191343">
                  <a:moveTo>
                    <a:pt x="2678" y="147931"/>
                  </a:moveTo>
                  <a:lnTo>
                    <a:pt x="36977" y="147931"/>
                  </a:lnTo>
                  <a:cubicBezTo>
                    <a:pt x="40199" y="158380"/>
                    <a:pt x="49844" y="165350"/>
                    <a:pt x="66457" y="165350"/>
                  </a:cubicBezTo>
                  <a:cubicBezTo>
                    <a:pt x="89238" y="165350"/>
                    <a:pt x="98346" y="151149"/>
                    <a:pt x="98346" y="130244"/>
                  </a:cubicBezTo>
                  <a:lnTo>
                    <a:pt x="98346" y="114967"/>
                  </a:lnTo>
                  <a:cubicBezTo>
                    <a:pt x="89506" y="126759"/>
                    <a:pt x="76109" y="133724"/>
                    <a:pt x="58953" y="133724"/>
                  </a:cubicBezTo>
                  <a:cubicBezTo>
                    <a:pt x="21975" y="133724"/>
                    <a:pt x="0" y="105855"/>
                    <a:pt x="0" y="66998"/>
                  </a:cubicBezTo>
                  <a:cubicBezTo>
                    <a:pt x="0" y="28141"/>
                    <a:pt x="21975" y="0"/>
                    <a:pt x="58953" y="0"/>
                  </a:cubicBezTo>
                  <a:cubicBezTo>
                    <a:pt x="76914" y="0"/>
                    <a:pt x="90573" y="8041"/>
                    <a:pt x="99420" y="21171"/>
                  </a:cubicBezTo>
                  <a:lnTo>
                    <a:pt x="99420" y="3751"/>
                  </a:lnTo>
                  <a:lnTo>
                    <a:pt x="132115" y="3751"/>
                  </a:lnTo>
                  <a:lnTo>
                    <a:pt x="132115" y="129972"/>
                  </a:lnTo>
                  <a:cubicBezTo>
                    <a:pt x="132115" y="169096"/>
                    <a:pt x="106119" y="191344"/>
                    <a:pt x="65920" y="191344"/>
                  </a:cubicBezTo>
                  <a:cubicBezTo>
                    <a:pt x="30010" y="191344"/>
                    <a:pt x="6699" y="174463"/>
                    <a:pt x="2671" y="147931"/>
                  </a:cubicBezTo>
                  <a:lnTo>
                    <a:pt x="2678" y="147931"/>
                  </a:lnTo>
                  <a:close/>
                  <a:moveTo>
                    <a:pt x="66732" y="106393"/>
                  </a:moveTo>
                  <a:cubicBezTo>
                    <a:pt x="87902" y="106393"/>
                    <a:pt x="99957" y="90316"/>
                    <a:pt x="99957" y="66998"/>
                  </a:cubicBezTo>
                  <a:cubicBezTo>
                    <a:pt x="99957" y="43679"/>
                    <a:pt x="87902" y="27602"/>
                    <a:pt x="66732" y="27602"/>
                  </a:cubicBezTo>
                  <a:cubicBezTo>
                    <a:pt x="45555" y="27602"/>
                    <a:pt x="33769" y="43679"/>
                    <a:pt x="33769" y="66998"/>
                  </a:cubicBezTo>
                  <a:cubicBezTo>
                    <a:pt x="33769" y="90316"/>
                    <a:pt x="45824" y="106393"/>
                    <a:pt x="66732" y="106393"/>
                  </a:cubicBez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80A13F1-B737-0753-A4AA-677282AAD81E}"/>
                </a:ext>
              </a:extLst>
            </p:cNvPr>
            <p:cNvSpPr/>
            <p:nvPr/>
          </p:nvSpPr>
          <p:spPr>
            <a:xfrm>
              <a:off x="1465487" y="531430"/>
              <a:ext cx="129973" cy="187592"/>
            </a:xfrm>
            <a:custGeom>
              <a:avLst/>
              <a:gdLst>
                <a:gd name="connsiteX0" fmla="*/ 33762 w 129973"/>
                <a:gd name="connsiteY0" fmla="*/ 121660 h 187592"/>
                <a:gd name="connsiteX1" fmla="*/ 33762 w 129973"/>
                <a:gd name="connsiteY1" fmla="*/ 187587 h 187592"/>
                <a:gd name="connsiteX2" fmla="*/ 0 w 129973"/>
                <a:gd name="connsiteY2" fmla="*/ 187587 h 187592"/>
                <a:gd name="connsiteX3" fmla="*/ 0 w 129973"/>
                <a:gd name="connsiteY3" fmla="*/ 0 h 187592"/>
                <a:gd name="connsiteX4" fmla="*/ 33762 w 129973"/>
                <a:gd name="connsiteY4" fmla="*/ 0 h 187592"/>
                <a:gd name="connsiteX5" fmla="*/ 33762 w 129973"/>
                <a:gd name="connsiteY5" fmla="*/ 107731 h 187592"/>
                <a:gd name="connsiteX6" fmla="*/ 82270 w 129973"/>
                <a:gd name="connsiteY6" fmla="*/ 51987 h 187592"/>
                <a:gd name="connsiteX7" fmla="*/ 122731 w 129973"/>
                <a:gd name="connsiteY7" fmla="*/ 51987 h 187592"/>
                <a:gd name="connsiteX8" fmla="*/ 67531 w 129973"/>
                <a:gd name="connsiteY8" fmla="*/ 113358 h 187592"/>
                <a:gd name="connsiteX9" fmla="*/ 129974 w 129973"/>
                <a:gd name="connsiteY9" fmla="*/ 187593 h 187592"/>
                <a:gd name="connsiteX10" fmla="*/ 88432 w 129973"/>
                <a:gd name="connsiteY10" fmla="*/ 187593 h 187592"/>
                <a:gd name="connsiteX11" fmla="*/ 33769 w 129973"/>
                <a:gd name="connsiteY11" fmla="*/ 121666 h 187592"/>
                <a:gd name="connsiteX12" fmla="*/ 33762 w 129973"/>
                <a:gd name="connsiteY12" fmla="*/ 121660 h 18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73" h="187592">
                  <a:moveTo>
                    <a:pt x="33762" y="121660"/>
                  </a:moveTo>
                  <a:lnTo>
                    <a:pt x="33762" y="187587"/>
                  </a:lnTo>
                  <a:lnTo>
                    <a:pt x="0" y="187587"/>
                  </a:lnTo>
                  <a:lnTo>
                    <a:pt x="0" y="0"/>
                  </a:lnTo>
                  <a:lnTo>
                    <a:pt x="33762" y="0"/>
                  </a:lnTo>
                  <a:lnTo>
                    <a:pt x="33762" y="107731"/>
                  </a:lnTo>
                  <a:lnTo>
                    <a:pt x="82270" y="51987"/>
                  </a:lnTo>
                  <a:lnTo>
                    <a:pt x="122731" y="51987"/>
                  </a:lnTo>
                  <a:lnTo>
                    <a:pt x="67531" y="113358"/>
                  </a:lnTo>
                  <a:lnTo>
                    <a:pt x="129974" y="187593"/>
                  </a:lnTo>
                  <a:lnTo>
                    <a:pt x="88432" y="187593"/>
                  </a:lnTo>
                  <a:lnTo>
                    <a:pt x="33769" y="121666"/>
                  </a:lnTo>
                  <a:lnTo>
                    <a:pt x="33762" y="121660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CAE906-A8EB-64FA-F645-A3BAFAA08EF0}"/>
                </a:ext>
              </a:extLst>
            </p:cNvPr>
            <p:cNvSpPr/>
            <p:nvPr/>
          </p:nvSpPr>
          <p:spPr>
            <a:xfrm>
              <a:off x="1586654" y="579391"/>
              <a:ext cx="137209" cy="143641"/>
            </a:xfrm>
            <a:custGeom>
              <a:avLst/>
              <a:gdLst>
                <a:gd name="connsiteX0" fmla="*/ 0 w 137209"/>
                <a:gd name="connsiteY0" fmla="*/ 71821 h 143641"/>
                <a:gd name="connsiteX1" fmla="*/ 68873 w 137209"/>
                <a:gd name="connsiteY1" fmla="*/ 0 h 143641"/>
                <a:gd name="connsiteX2" fmla="*/ 137209 w 137209"/>
                <a:gd name="connsiteY2" fmla="*/ 71821 h 143641"/>
                <a:gd name="connsiteX3" fmla="*/ 68873 w 137209"/>
                <a:gd name="connsiteY3" fmla="*/ 143641 h 143641"/>
                <a:gd name="connsiteX4" fmla="*/ 0 w 137209"/>
                <a:gd name="connsiteY4" fmla="*/ 71821 h 143641"/>
                <a:gd name="connsiteX5" fmla="*/ 68873 w 137209"/>
                <a:gd name="connsiteY5" fmla="*/ 116305 h 143641"/>
                <a:gd name="connsiteX6" fmla="*/ 103441 w 137209"/>
                <a:gd name="connsiteY6" fmla="*/ 71821 h 143641"/>
                <a:gd name="connsiteX7" fmla="*/ 68873 w 137209"/>
                <a:gd name="connsiteY7" fmla="*/ 27337 h 143641"/>
                <a:gd name="connsiteX8" fmla="*/ 33769 w 137209"/>
                <a:gd name="connsiteY8" fmla="*/ 71821 h 143641"/>
                <a:gd name="connsiteX9" fmla="*/ 68873 w 137209"/>
                <a:gd name="connsiteY9" fmla="*/ 116305 h 14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209" h="143641">
                  <a:moveTo>
                    <a:pt x="0" y="71821"/>
                  </a:moveTo>
                  <a:cubicBezTo>
                    <a:pt x="0" y="30283"/>
                    <a:pt x="25466" y="0"/>
                    <a:pt x="68873" y="0"/>
                  </a:cubicBezTo>
                  <a:cubicBezTo>
                    <a:pt x="112287" y="0"/>
                    <a:pt x="137209" y="30283"/>
                    <a:pt x="137209" y="71821"/>
                  </a:cubicBezTo>
                  <a:cubicBezTo>
                    <a:pt x="137209" y="113358"/>
                    <a:pt x="112025" y="143641"/>
                    <a:pt x="68873" y="143641"/>
                  </a:cubicBezTo>
                  <a:cubicBezTo>
                    <a:pt x="25728" y="143641"/>
                    <a:pt x="0" y="113358"/>
                    <a:pt x="0" y="71821"/>
                  </a:cubicBezTo>
                  <a:close/>
                  <a:moveTo>
                    <a:pt x="68873" y="116305"/>
                  </a:moveTo>
                  <a:cubicBezTo>
                    <a:pt x="91386" y="116305"/>
                    <a:pt x="103441" y="97814"/>
                    <a:pt x="103441" y="71821"/>
                  </a:cubicBezTo>
                  <a:cubicBezTo>
                    <a:pt x="103441" y="45827"/>
                    <a:pt x="91386" y="27337"/>
                    <a:pt x="68873" y="27337"/>
                  </a:cubicBezTo>
                  <a:cubicBezTo>
                    <a:pt x="46367" y="27337"/>
                    <a:pt x="33769" y="46094"/>
                    <a:pt x="33769" y="71821"/>
                  </a:cubicBezTo>
                  <a:cubicBezTo>
                    <a:pt x="33769" y="97548"/>
                    <a:pt x="46099" y="116305"/>
                    <a:pt x="68873" y="116305"/>
                  </a:cubicBez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13B32C6-EE18-5BFD-7655-3CAE8120B78C}"/>
                </a:ext>
              </a:extLst>
            </p:cNvPr>
            <p:cNvSpPr/>
            <p:nvPr/>
          </p:nvSpPr>
          <p:spPr>
            <a:xfrm>
              <a:off x="1740798" y="531430"/>
              <a:ext cx="129973" cy="187592"/>
            </a:xfrm>
            <a:custGeom>
              <a:avLst/>
              <a:gdLst>
                <a:gd name="connsiteX0" fmla="*/ 33769 w 129973"/>
                <a:gd name="connsiteY0" fmla="*/ 121660 h 187592"/>
                <a:gd name="connsiteX1" fmla="*/ 33769 w 129973"/>
                <a:gd name="connsiteY1" fmla="*/ 187587 h 187592"/>
                <a:gd name="connsiteX2" fmla="*/ 0 w 129973"/>
                <a:gd name="connsiteY2" fmla="*/ 187587 h 187592"/>
                <a:gd name="connsiteX3" fmla="*/ 0 w 129973"/>
                <a:gd name="connsiteY3" fmla="*/ 0 h 187592"/>
                <a:gd name="connsiteX4" fmla="*/ 33769 w 129973"/>
                <a:gd name="connsiteY4" fmla="*/ 0 h 187592"/>
                <a:gd name="connsiteX5" fmla="*/ 33769 w 129973"/>
                <a:gd name="connsiteY5" fmla="*/ 107731 h 187592"/>
                <a:gd name="connsiteX6" fmla="*/ 82270 w 129973"/>
                <a:gd name="connsiteY6" fmla="*/ 51987 h 187592"/>
                <a:gd name="connsiteX7" fmla="*/ 122738 w 129973"/>
                <a:gd name="connsiteY7" fmla="*/ 51987 h 187592"/>
                <a:gd name="connsiteX8" fmla="*/ 67531 w 129973"/>
                <a:gd name="connsiteY8" fmla="*/ 113358 h 187592"/>
                <a:gd name="connsiteX9" fmla="*/ 129974 w 129973"/>
                <a:gd name="connsiteY9" fmla="*/ 187593 h 187592"/>
                <a:gd name="connsiteX10" fmla="*/ 88439 w 129973"/>
                <a:gd name="connsiteY10" fmla="*/ 187593 h 187592"/>
                <a:gd name="connsiteX11" fmla="*/ 33769 w 129973"/>
                <a:gd name="connsiteY11" fmla="*/ 121666 h 187592"/>
                <a:gd name="connsiteX12" fmla="*/ 33769 w 129973"/>
                <a:gd name="connsiteY12" fmla="*/ 121660 h 18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73" h="187592">
                  <a:moveTo>
                    <a:pt x="33769" y="121660"/>
                  </a:moveTo>
                  <a:lnTo>
                    <a:pt x="33769" y="187587"/>
                  </a:lnTo>
                  <a:lnTo>
                    <a:pt x="0" y="187587"/>
                  </a:lnTo>
                  <a:lnTo>
                    <a:pt x="0" y="0"/>
                  </a:lnTo>
                  <a:lnTo>
                    <a:pt x="33769" y="0"/>
                  </a:lnTo>
                  <a:lnTo>
                    <a:pt x="33769" y="107731"/>
                  </a:lnTo>
                  <a:lnTo>
                    <a:pt x="82270" y="51987"/>
                  </a:lnTo>
                  <a:lnTo>
                    <a:pt x="122738" y="51987"/>
                  </a:lnTo>
                  <a:lnTo>
                    <a:pt x="67531" y="113358"/>
                  </a:lnTo>
                  <a:lnTo>
                    <a:pt x="129974" y="187593"/>
                  </a:lnTo>
                  <a:lnTo>
                    <a:pt x="88439" y="187593"/>
                  </a:lnTo>
                  <a:lnTo>
                    <a:pt x="33769" y="121666"/>
                  </a:lnTo>
                  <a:lnTo>
                    <a:pt x="33769" y="121660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E1EA6-8854-3BAA-5815-B54E9218249B}"/>
                </a:ext>
              </a:extLst>
            </p:cNvPr>
            <p:cNvSpPr/>
            <p:nvPr/>
          </p:nvSpPr>
          <p:spPr>
            <a:xfrm>
              <a:off x="1939369" y="531417"/>
              <a:ext cx="142035" cy="187586"/>
            </a:xfrm>
            <a:custGeom>
              <a:avLst/>
              <a:gdLst>
                <a:gd name="connsiteX0" fmla="*/ 0 w 142035"/>
                <a:gd name="connsiteY0" fmla="*/ 5 h 187586"/>
                <a:gd name="connsiteX1" fmla="*/ 75572 w 142035"/>
                <a:gd name="connsiteY1" fmla="*/ 5 h 187586"/>
                <a:gd name="connsiteX2" fmla="*/ 132115 w 142035"/>
                <a:gd name="connsiteY2" fmla="*/ 47436 h 187586"/>
                <a:gd name="connsiteX3" fmla="*/ 105320 w 142035"/>
                <a:gd name="connsiteY3" fmla="*/ 87631 h 187586"/>
                <a:gd name="connsiteX4" fmla="*/ 142035 w 142035"/>
                <a:gd name="connsiteY4" fmla="*/ 133990 h 187586"/>
                <a:gd name="connsiteX5" fmla="*/ 81203 w 142035"/>
                <a:gd name="connsiteY5" fmla="*/ 187587 h 187586"/>
                <a:gd name="connsiteX6" fmla="*/ 0 w 142035"/>
                <a:gd name="connsiteY6" fmla="*/ 187587 h 187586"/>
                <a:gd name="connsiteX7" fmla="*/ 0 w 142035"/>
                <a:gd name="connsiteY7" fmla="*/ 0 h 187586"/>
                <a:gd name="connsiteX8" fmla="*/ 0 w 142035"/>
                <a:gd name="connsiteY8" fmla="*/ 5 h 187586"/>
                <a:gd name="connsiteX9" fmla="*/ 69679 w 142035"/>
                <a:gd name="connsiteY9" fmla="*/ 77719 h 187586"/>
                <a:gd name="connsiteX10" fmla="*/ 97547 w 142035"/>
                <a:gd name="connsiteY10" fmla="*/ 51992 h 187586"/>
                <a:gd name="connsiteX11" fmla="*/ 69410 w 142035"/>
                <a:gd name="connsiteY11" fmla="*/ 27070 h 187586"/>
                <a:gd name="connsiteX12" fmla="*/ 35104 w 142035"/>
                <a:gd name="connsiteY12" fmla="*/ 27070 h 187586"/>
                <a:gd name="connsiteX13" fmla="*/ 35104 w 142035"/>
                <a:gd name="connsiteY13" fmla="*/ 77719 h 187586"/>
                <a:gd name="connsiteX14" fmla="*/ 69679 w 142035"/>
                <a:gd name="connsiteY14" fmla="*/ 77719 h 187586"/>
                <a:gd name="connsiteX15" fmla="*/ 75578 w 142035"/>
                <a:gd name="connsiteY15" fmla="*/ 160527 h 187586"/>
                <a:gd name="connsiteX16" fmla="*/ 106669 w 142035"/>
                <a:gd name="connsiteY16" fmla="*/ 132120 h 187586"/>
                <a:gd name="connsiteX17" fmla="*/ 74243 w 142035"/>
                <a:gd name="connsiteY17" fmla="*/ 103446 h 187586"/>
                <a:gd name="connsiteX18" fmla="*/ 35111 w 142035"/>
                <a:gd name="connsiteY18" fmla="*/ 103446 h 187586"/>
                <a:gd name="connsiteX19" fmla="*/ 35111 w 142035"/>
                <a:gd name="connsiteY19" fmla="*/ 160527 h 187586"/>
                <a:gd name="connsiteX20" fmla="*/ 75578 w 142035"/>
                <a:gd name="connsiteY20" fmla="*/ 160527 h 18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035" h="187586">
                  <a:moveTo>
                    <a:pt x="0" y="5"/>
                  </a:moveTo>
                  <a:lnTo>
                    <a:pt x="75572" y="5"/>
                  </a:lnTo>
                  <a:cubicBezTo>
                    <a:pt x="109877" y="5"/>
                    <a:pt x="132115" y="20106"/>
                    <a:pt x="132115" y="47436"/>
                  </a:cubicBezTo>
                  <a:cubicBezTo>
                    <a:pt x="132115" y="66731"/>
                    <a:pt x="121664" y="80666"/>
                    <a:pt x="105320" y="87631"/>
                  </a:cubicBezTo>
                  <a:cubicBezTo>
                    <a:pt x="126759" y="93796"/>
                    <a:pt x="142035" y="111215"/>
                    <a:pt x="142035" y="133990"/>
                  </a:cubicBezTo>
                  <a:cubicBezTo>
                    <a:pt x="142035" y="165345"/>
                    <a:pt x="119791" y="187587"/>
                    <a:pt x="81203" y="187587"/>
                  </a:cubicBezTo>
                  <a:lnTo>
                    <a:pt x="0" y="187587"/>
                  </a:lnTo>
                  <a:lnTo>
                    <a:pt x="0" y="0"/>
                  </a:lnTo>
                  <a:lnTo>
                    <a:pt x="0" y="5"/>
                  </a:lnTo>
                  <a:close/>
                  <a:moveTo>
                    <a:pt x="69679" y="77719"/>
                  </a:moveTo>
                  <a:cubicBezTo>
                    <a:pt x="85754" y="77719"/>
                    <a:pt x="97547" y="69146"/>
                    <a:pt x="97547" y="51992"/>
                  </a:cubicBezTo>
                  <a:cubicBezTo>
                    <a:pt x="97547" y="34839"/>
                    <a:pt x="84949" y="27070"/>
                    <a:pt x="69410" y="27070"/>
                  </a:cubicBezTo>
                  <a:lnTo>
                    <a:pt x="35104" y="27070"/>
                  </a:lnTo>
                  <a:lnTo>
                    <a:pt x="35104" y="77719"/>
                  </a:lnTo>
                  <a:lnTo>
                    <a:pt x="69679" y="77719"/>
                  </a:lnTo>
                  <a:close/>
                  <a:moveTo>
                    <a:pt x="75578" y="160527"/>
                  </a:moveTo>
                  <a:cubicBezTo>
                    <a:pt x="92459" y="160527"/>
                    <a:pt x="106669" y="151954"/>
                    <a:pt x="106669" y="132120"/>
                  </a:cubicBezTo>
                  <a:cubicBezTo>
                    <a:pt x="106669" y="112287"/>
                    <a:pt x="92466" y="103446"/>
                    <a:pt x="74243" y="103446"/>
                  </a:cubicBezTo>
                  <a:lnTo>
                    <a:pt x="35111" y="103446"/>
                  </a:lnTo>
                  <a:lnTo>
                    <a:pt x="35111" y="160527"/>
                  </a:lnTo>
                  <a:lnTo>
                    <a:pt x="75578" y="160527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02581DC-9941-7C98-5DF2-13F62249F9AE}"/>
                </a:ext>
              </a:extLst>
            </p:cNvPr>
            <p:cNvSpPr/>
            <p:nvPr/>
          </p:nvSpPr>
          <p:spPr>
            <a:xfrm>
              <a:off x="2091983" y="579660"/>
              <a:ext cx="135866" cy="143102"/>
            </a:xfrm>
            <a:custGeom>
              <a:avLst/>
              <a:gdLst>
                <a:gd name="connsiteX0" fmla="*/ 0 w 135866"/>
                <a:gd name="connsiteY0" fmla="*/ 71554 h 143102"/>
                <a:gd name="connsiteX1" fmla="*/ 60026 w 135866"/>
                <a:gd name="connsiteY1" fmla="*/ 0 h 143102"/>
                <a:gd name="connsiteX2" fmla="*/ 102904 w 135866"/>
                <a:gd name="connsiteY2" fmla="*/ 24117 h 143102"/>
                <a:gd name="connsiteX3" fmla="*/ 102904 w 135866"/>
                <a:gd name="connsiteY3" fmla="*/ 3751 h 143102"/>
                <a:gd name="connsiteX4" fmla="*/ 135867 w 135866"/>
                <a:gd name="connsiteY4" fmla="*/ 3751 h 143102"/>
                <a:gd name="connsiteX5" fmla="*/ 135867 w 135866"/>
                <a:gd name="connsiteY5" fmla="*/ 139351 h 143102"/>
                <a:gd name="connsiteX6" fmla="*/ 102904 w 135866"/>
                <a:gd name="connsiteY6" fmla="*/ 139351 h 143102"/>
                <a:gd name="connsiteX7" fmla="*/ 102904 w 135866"/>
                <a:gd name="connsiteY7" fmla="*/ 118985 h 143102"/>
                <a:gd name="connsiteX8" fmla="*/ 60026 w 135866"/>
                <a:gd name="connsiteY8" fmla="*/ 143103 h 143102"/>
                <a:gd name="connsiteX9" fmla="*/ 0 w 135866"/>
                <a:gd name="connsiteY9" fmla="*/ 71549 h 143102"/>
                <a:gd name="connsiteX10" fmla="*/ 0 w 135866"/>
                <a:gd name="connsiteY10" fmla="*/ 71554 h 143102"/>
                <a:gd name="connsiteX11" fmla="*/ 68068 w 135866"/>
                <a:gd name="connsiteY11" fmla="*/ 115505 h 143102"/>
                <a:gd name="connsiteX12" fmla="*/ 102367 w 135866"/>
                <a:gd name="connsiteY12" fmla="*/ 71554 h 143102"/>
                <a:gd name="connsiteX13" fmla="*/ 68068 w 135866"/>
                <a:gd name="connsiteY13" fmla="*/ 27602 h 143102"/>
                <a:gd name="connsiteX14" fmla="*/ 33762 w 135866"/>
                <a:gd name="connsiteY14" fmla="*/ 71554 h 143102"/>
                <a:gd name="connsiteX15" fmla="*/ 68068 w 135866"/>
                <a:gd name="connsiteY15" fmla="*/ 115505 h 14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866" h="143102">
                  <a:moveTo>
                    <a:pt x="0" y="71554"/>
                  </a:moveTo>
                  <a:cubicBezTo>
                    <a:pt x="0" y="30017"/>
                    <a:pt x="22237" y="0"/>
                    <a:pt x="60026" y="0"/>
                  </a:cubicBezTo>
                  <a:cubicBezTo>
                    <a:pt x="79317" y="0"/>
                    <a:pt x="93795" y="8845"/>
                    <a:pt x="102904" y="24117"/>
                  </a:cubicBezTo>
                  <a:lnTo>
                    <a:pt x="102904" y="3751"/>
                  </a:lnTo>
                  <a:lnTo>
                    <a:pt x="135867" y="3751"/>
                  </a:lnTo>
                  <a:lnTo>
                    <a:pt x="135867" y="139351"/>
                  </a:lnTo>
                  <a:lnTo>
                    <a:pt x="102904" y="139351"/>
                  </a:lnTo>
                  <a:lnTo>
                    <a:pt x="102904" y="118985"/>
                  </a:lnTo>
                  <a:cubicBezTo>
                    <a:pt x="93795" y="133990"/>
                    <a:pt x="79317" y="143103"/>
                    <a:pt x="60026" y="143103"/>
                  </a:cubicBezTo>
                  <a:cubicBezTo>
                    <a:pt x="22237" y="143103"/>
                    <a:pt x="0" y="113086"/>
                    <a:pt x="0" y="71549"/>
                  </a:cubicBezTo>
                  <a:lnTo>
                    <a:pt x="0" y="71554"/>
                  </a:lnTo>
                  <a:close/>
                  <a:moveTo>
                    <a:pt x="68068" y="115505"/>
                  </a:moveTo>
                  <a:cubicBezTo>
                    <a:pt x="90305" y="115505"/>
                    <a:pt x="102367" y="97553"/>
                    <a:pt x="102367" y="71554"/>
                  </a:cubicBezTo>
                  <a:cubicBezTo>
                    <a:pt x="102367" y="45555"/>
                    <a:pt x="90305" y="27602"/>
                    <a:pt x="68068" y="27602"/>
                  </a:cubicBezTo>
                  <a:cubicBezTo>
                    <a:pt x="45824" y="27602"/>
                    <a:pt x="33762" y="45555"/>
                    <a:pt x="33762" y="71554"/>
                  </a:cubicBezTo>
                  <a:cubicBezTo>
                    <a:pt x="33762" y="97553"/>
                    <a:pt x="46099" y="115505"/>
                    <a:pt x="68068" y="115505"/>
                  </a:cubicBez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0594529-011E-66B4-23CB-891A2AEF62C4}"/>
                </a:ext>
              </a:extLst>
            </p:cNvPr>
            <p:cNvSpPr/>
            <p:nvPr/>
          </p:nvSpPr>
          <p:spPr>
            <a:xfrm>
              <a:off x="2251933" y="579922"/>
              <a:ext cx="123274" cy="139085"/>
            </a:xfrm>
            <a:custGeom>
              <a:avLst/>
              <a:gdLst>
                <a:gd name="connsiteX0" fmla="*/ 0 w 123274"/>
                <a:gd name="connsiteY0" fmla="*/ 3485 h 139085"/>
                <a:gd name="connsiteX1" fmla="*/ 32963 w 123274"/>
                <a:gd name="connsiteY1" fmla="*/ 3485 h 139085"/>
                <a:gd name="connsiteX2" fmla="*/ 32963 w 123274"/>
                <a:gd name="connsiteY2" fmla="*/ 24923 h 139085"/>
                <a:gd name="connsiteX3" fmla="*/ 74766 w 123274"/>
                <a:gd name="connsiteY3" fmla="*/ 0 h 139085"/>
                <a:gd name="connsiteX4" fmla="*/ 123275 w 123274"/>
                <a:gd name="connsiteY4" fmla="*/ 52259 h 139085"/>
                <a:gd name="connsiteX5" fmla="*/ 123275 w 123274"/>
                <a:gd name="connsiteY5" fmla="*/ 139086 h 139085"/>
                <a:gd name="connsiteX6" fmla="*/ 89506 w 123274"/>
                <a:gd name="connsiteY6" fmla="*/ 139086 h 139085"/>
                <a:gd name="connsiteX7" fmla="*/ 89506 w 123274"/>
                <a:gd name="connsiteY7" fmla="*/ 58153 h 139085"/>
                <a:gd name="connsiteX8" fmla="*/ 63779 w 123274"/>
                <a:gd name="connsiteY8" fmla="*/ 27603 h 139085"/>
                <a:gd name="connsiteX9" fmla="*/ 33769 w 123274"/>
                <a:gd name="connsiteY9" fmla="*/ 66727 h 139085"/>
                <a:gd name="connsiteX10" fmla="*/ 33769 w 123274"/>
                <a:gd name="connsiteY10" fmla="*/ 139086 h 139085"/>
                <a:gd name="connsiteX11" fmla="*/ 0 w 123274"/>
                <a:gd name="connsiteY11" fmla="*/ 139086 h 139085"/>
                <a:gd name="connsiteX12" fmla="*/ 0 w 123274"/>
                <a:gd name="connsiteY12" fmla="*/ 3485 h 13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74" h="139085">
                  <a:moveTo>
                    <a:pt x="0" y="3485"/>
                  </a:moveTo>
                  <a:lnTo>
                    <a:pt x="32963" y="3485"/>
                  </a:lnTo>
                  <a:lnTo>
                    <a:pt x="32963" y="24923"/>
                  </a:lnTo>
                  <a:cubicBezTo>
                    <a:pt x="40729" y="8846"/>
                    <a:pt x="57348" y="0"/>
                    <a:pt x="74766" y="0"/>
                  </a:cubicBezTo>
                  <a:cubicBezTo>
                    <a:pt x="106656" y="0"/>
                    <a:pt x="123275" y="19295"/>
                    <a:pt x="123275" y="52259"/>
                  </a:cubicBezTo>
                  <a:lnTo>
                    <a:pt x="123275" y="139086"/>
                  </a:lnTo>
                  <a:lnTo>
                    <a:pt x="89506" y="139086"/>
                  </a:lnTo>
                  <a:lnTo>
                    <a:pt x="89506" y="58153"/>
                  </a:lnTo>
                  <a:cubicBezTo>
                    <a:pt x="89506" y="38857"/>
                    <a:pt x="81465" y="27603"/>
                    <a:pt x="63779" y="27603"/>
                  </a:cubicBezTo>
                  <a:cubicBezTo>
                    <a:pt x="44750" y="27603"/>
                    <a:pt x="33769" y="42076"/>
                    <a:pt x="33769" y="66727"/>
                  </a:cubicBezTo>
                  <a:lnTo>
                    <a:pt x="33769" y="139086"/>
                  </a:lnTo>
                  <a:lnTo>
                    <a:pt x="0" y="139086"/>
                  </a:lnTo>
                  <a:lnTo>
                    <a:pt x="0" y="3485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7FA15A-8888-1611-6F62-5DEA85D85F1D}"/>
                </a:ext>
              </a:extLst>
            </p:cNvPr>
            <p:cNvSpPr/>
            <p:nvPr/>
          </p:nvSpPr>
          <p:spPr>
            <a:xfrm>
              <a:off x="2398807" y="531430"/>
              <a:ext cx="129973" cy="187592"/>
            </a:xfrm>
            <a:custGeom>
              <a:avLst/>
              <a:gdLst>
                <a:gd name="connsiteX0" fmla="*/ 33769 w 129973"/>
                <a:gd name="connsiteY0" fmla="*/ 121660 h 187592"/>
                <a:gd name="connsiteX1" fmla="*/ 33769 w 129973"/>
                <a:gd name="connsiteY1" fmla="*/ 187587 h 187592"/>
                <a:gd name="connsiteX2" fmla="*/ 0 w 129973"/>
                <a:gd name="connsiteY2" fmla="*/ 187587 h 187592"/>
                <a:gd name="connsiteX3" fmla="*/ 0 w 129973"/>
                <a:gd name="connsiteY3" fmla="*/ 0 h 187592"/>
                <a:gd name="connsiteX4" fmla="*/ 33769 w 129973"/>
                <a:gd name="connsiteY4" fmla="*/ 0 h 187592"/>
                <a:gd name="connsiteX5" fmla="*/ 33769 w 129973"/>
                <a:gd name="connsiteY5" fmla="*/ 107731 h 187592"/>
                <a:gd name="connsiteX6" fmla="*/ 82270 w 129973"/>
                <a:gd name="connsiteY6" fmla="*/ 51987 h 187592"/>
                <a:gd name="connsiteX7" fmla="*/ 122738 w 129973"/>
                <a:gd name="connsiteY7" fmla="*/ 51987 h 187592"/>
                <a:gd name="connsiteX8" fmla="*/ 67531 w 129973"/>
                <a:gd name="connsiteY8" fmla="*/ 113358 h 187592"/>
                <a:gd name="connsiteX9" fmla="*/ 129973 w 129973"/>
                <a:gd name="connsiteY9" fmla="*/ 187593 h 187592"/>
                <a:gd name="connsiteX10" fmla="*/ 88439 w 129973"/>
                <a:gd name="connsiteY10" fmla="*/ 187593 h 187592"/>
                <a:gd name="connsiteX11" fmla="*/ 33769 w 129973"/>
                <a:gd name="connsiteY11" fmla="*/ 121666 h 187592"/>
                <a:gd name="connsiteX12" fmla="*/ 33769 w 129973"/>
                <a:gd name="connsiteY12" fmla="*/ 121660 h 18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73" h="187592">
                  <a:moveTo>
                    <a:pt x="33769" y="121660"/>
                  </a:moveTo>
                  <a:lnTo>
                    <a:pt x="33769" y="187587"/>
                  </a:lnTo>
                  <a:lnTo>
                    <a:pt x="0" y="187587"/>
                  </a:lnTo>
                  <a:lnTo>
                    <a:pt x="0" y="0"/>
                  </a:lnTo>
                  <a:lnTo>
                    <a:pt x="33769" y="0"/>
                  </a:lnTo>
                  <a:lnTo>
                    <a:pt x="33769" y="107731"/>
                  </a:lnTo>
                  <a:lnTo>
                    <a:pt x="82270" y="51987"/>
                  </a:lnTo>
                  <a:lnTo>
                    <a:pt x="122738" y="51987"/>
                  </a:lnTo>
                  <a:lnTo>
                    <a:pt x="67531" y="113358"/>
                  </a:lnTo>
                  <a:lnTo>
                    <a:pt x="129973" y="187593"/>
                  </a:lnTo>
                  <a:lnTo>
                    <a:pt x="88439" y="187593"/>
                  </a:lnTo>
                  <a:lnTo>
                    <a:pt x="33769" y="121666"/>
                  </a:lnTo>
                  <a:lnTo>
                    <a:pt x="33769" y="121660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C18FF21-5FA7-5EBB-A745-072CA737CF44}"/>
                </a:ext>
              </a:extLst>
            </p:cNvPr>
            <p:cNvSpPr/>
            <p:nvPr/>
          </p:nvSpPr>
          <p:spPr>
            <a:xfrm>
              <a:off x="345229" y="342966"/>
              <a:ext cx="407761" cy="543683"/>
            </a:xfrm>
            <a:custGeom>
              <a:avLst/>
              <a:gdLst>
                <a:gd name="connsiteX0" fmla="*/ 369024 w 407761"/>
                <a:gd name="connsiteY0" fmla="*/ 216794 h 543683"/>
                <a:gd name="connsiteX1" fmla="*/ 203881 w 407761"/>
                <a:gd name="connsiteY1" fmla="*/ 0 h 543683"/>
                <a:gd name="connsiteX2" fmla="*/ 38737 w 407761"/>
                <a:gd name="connsiteY2" fmla="*/ 216794 h 543683"/>
                <a:gd name="connsiteX3" fmla="*/ 0 w 407761"/>
                <a:gd name="connsiteY3" fmla="*/ 320094 h 543683"/>
                <a:gd name="connsiteX4" fmla="*/ 74077 w 407761"/>
                <a:gd name="connsiteY4" fmla="*/ 453975 h 543683"/>
                <a:gd name="connsiteX5" fmla="*/ 203881 w 407761"/>
                <a:gd name="connsiteY5" fmla="*/ 543683 h 543683"/>
                <a:gd name="connsiteX6" fmla="*/ 333685 w 407761"/>
                <a:gd name="connsiteY6" fmla="*/ 453975 h 543683"/>
                <a:gd name="connsiteX7" fmla="*/ 407762 w 407761"/>
                <a:gd name="connsiteY7" fmla="*/ 320094 h 543683"/>
                <a:gd name="connsiteX8" fmla="*/ 369024 w 407761"/>
                <a:gd name="connsiteY8" fmla="*/ 216794 h 543683"/>
                <a:gd name="connsiteX9" fmla="*/ 177376 w 407761"/>
                <a:gd name="connsiteY9" fmla="*/ 445140 h 543683"/>
                <a:gd name="connsiteX10" fmla="*/ 177376 w 407761"/>
                <a:gd name="connsiteY10" fmla="*/ 477082 h 543683"/>
                <a:gd name="connsiteX11" fmla="*/ 97863 w 407761"/>
                <a:gd name="connsiteY11" fmla="*/ 422714 h 543683"/>
                <a:gd name="connsiteX12" fmla="*/ 39417 w 407761"/>
                <a:gd name="connsiteY12" fmla="*/ 322132 h 543683"/>
                <a:gd name="connsiteX13" fmla="*/ 54368 w 407761"/>
                <a:gd name="connsiteY13" fmla="*/ 265725 h 543683"/>
                <a:gd name="connsiteX14" fmla="*/ 80193 w 407761"/>
                <a:gd name="connsiteY14" fmla="*/ 305822 h 543683"/>
                <a:gd name="connsiteX15" fmla="*/ 164464 w 407761"/>
                <a:gd name="connsiteY15" fmla="*/ 399607 h 543683"/>
                <a:gd name="connsiteX16" fmla="*/ 177376 w 407761"/>
                <a:gd name="connsiteY16" fmla="*/ 445140 h 543683"/>
                <a:gd name="connsiteX17" fmla="*/ 114853 w 407761"/>
                <a:gd name="connsiteY17" fmla="*/ 285434 h 543683"/>
                <a:gd name="connsiteX18" fmla="*/ 89708 w 407761"/>
                <a:gd name="connsiteY18" fmla="*/ 235823 h 543683"/>
                <a:gd name="connsiteX19" fmla="*/ 108737 w 407761"/>
                <a:gd name="connsiteY19" fmla="*/ 190289 h 543683"/>
                <a:gd name="connsiteX20" fmla="*/ 203881 w 407761"/>
                <a:gd name="connsiteY20" fmla="*/ 66601 h 543683"/>
                <a:gd name="connsiteX21" fmla="*/ 299025 w 407761"/>
                <a:gd name="connsiteY21" fmla="*/ 190289 h 543683"/>
                <a:gd name="connsiteX22" fmla="*/ 318054 w 407761"/>
                <a:gd name="connsiteY22" fmla="*/ 235823 h 543683"/>
                <a:gd name="connsiteX23" fmla="*/ 292909 w 407761"/>
                <a:gd name="connsiteY23" fmla="*/ 285434 h 543683"/>
                <a:gd name="connsiteX24" fmla="*/ 203881 w 407761"/>
                <a:gd name="connsiteY24" fmla="*/ 384656 h 543683"/>
                <a:gd name="connsiteX25" fmla="*/ 114853 w 407761"/>
                <a:gd name="connsiteY25" fmla="*/ 285434 h 543683"/>
                <a:gd name="connsiteX26" fmla="*/ 309899 w 407761"/>
                <a:gd name="connsiteY26" fmla="*/ 422714 h 543683"/>
                <a:gd name="connsiteX27" fmla="*/ 230385 w 407761"/>
                <a:gd name="connsiteY27" fmla="*/ 477082 h 543683"/>
                <a:gd name="connsiteX28" fmla="*/ 230385 w 407761"/>
                <a:gd name="connsiteY28" fmla="*/ 445140 h 543683"/>
                <a:gd name="connsiteX29" fmla="*/ 243298 w 407761"/>
                <a:gd name="connsiteY29" fmla="*/ 399607 h 543683"/>
                <a:gd name="connsiteX30" fmla="*/ 327569 w 407761"/>
                <a:gd name="connsiteY30" fmla="*/ 305822 h 543683"/>
                <a:gd name="connsiteX31" fmla="*/ 353394 w 407761"/>
                <a:gd name="connsiteY31" fmla="*/ 265725 h 543683"/>
                <a:gd name="connsiteX32" fmla="*/ 368345 w 407761"/>
                <a:gd name="connsiteY32" fmla="*/ 322132 h 543683"/>
                <a:gd name="connsiteX33" fmla="*/ 309899 w 407761"/>
                <a:gd name="connsiteY33" fmla="*/ 422714 h 54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07761" h="543683">
                  <a:moveTo>
                    <a:pt x="369024" y="216794"/>
                  </a:moveTo>
                  <a:lnTo>
                    <a:pt x="203881" y="0"/>
                  </a:lnTo>
                  <a:lnTo>
                    <a:pt x="38737" y="216794"/>
                  </a:lnTo>
                  <a:cubicBezTo>
                    <a:pt x="10874" y="253493"/>
                    <a:pt x="0" y="285434"/>
                    <a:pt x="0" y="320094"/>
                  </a:cubicBezTo>
                  <a:cubicBezTo>
                    <a:pt x="0" y="373103"/>
                    <a:pt x="26505" y="420675"/>
                    <a:pt x="74077" y="453975"/>
                  </a:cubicBezTo>
                  <a:lnTo>
                    <a:pt x="203881" y="543683"/>
                  </a:lnTo>
                  <a:lnTo>
                    <a:pt x="333685" y="453975"/>
                  </a:lnTo>
                  <a:cubicBezTo>
                    <a:pt x="381257" y="420675"/>
                    <a:pt x="407762" y="373103"/>
                    <a:pt x="407762" y="320094"/>
                  </a:cubicBezTo>
                  <a:cubicBezTo>
                    <a:pt x="407762" y="285434"/>
                    <a:pt x="396888" y="253493"/>
                    <a:pt x="369024" y="216794"/>
                  </a:cubicBezTo>
                  <a:close/>
                  <a:moveTo>
                    <a:pt x="177376" y="445140"/>
                  </a:moveTo>
                  <a:lnTo>
                    <a:pt x="177376" y="477082"/>
                  </a:lnTo>
                  <a:lnTo>
                    <a:pt x="97863" y="422714"/>
                  </a:lnTo>
                  <a:cubicBezTo>
                    <a:pt x="60485" y="397569"/>
                    <a:pt x="39417" y="360190"/>
                    <a:pt x="39417" y="322132"/>
                  </a:cubicBezTo>
                  <a:cubicBezTo>
                    <a:pt x="39417" y="302424"/>
                    <a:pt x="44854" y="283394"/>
                    <a:pt x="54368" y="265725"/>
                  </a:cubicBezTo>
                  <a:cubicBezTo>
                    <a:pt x="58446" y="277278"/>
                    <a:pt x="65242" y="288831"/>
                    <a:pt x="80193" y="305822"/>
                  </a:cubicBezTo>
                  <a:lnTo>
                    <a:pt x="164464" y="399607"/>
                  </a:lnTo>
                  <a:cubicBezTo>
                    <a:pt x="178056" y="415238"/>
                    <a:pt x="177376" y="424752"/>
                    <a:pt x="177376" y="445140"/>
                  </a:cubicBezTo>
                  <a:close/>
                  <a:moveTo>
                    <a:pt x="114853" y="285434"/>
                  </a:moveTo>
                  <a:cubicBezTo>
                    <a:pt x="93785" y="262327"/>
                    <a:pt x="89708" y="249414"/>
                    <a:pt x="89708" y="235823"/>
                  </a:cubicBezTo>
                  <a:cubicBezTo>
                    <a:pt x="89708" y="222230"/>
                    <a:pt x="92426" y="211357"/>
                    <a:pt x="108737" y="190289"/>
                  </a:cubicBezTo>
                  <a:lnTo>
                    <a:pt x="203881" y="66601"/>
                  </a:lnTo>
                  <a:lnTo>
                    <a:pt x="299025" y="190289"/>
                  </a:lnTo>
                  <a:cubicBezTo>
                    <a:pt x="314656" y="211357"/>
                    <a:pt x="318054" y="222910"/>
                    <a:pt x="318054" y="235823"/>
                  </a:cubicBezTo>
                  <a:cubicBezTo>
                    <a:pt x="318054" y="249414"/>
                    <a:pt x="313977" y="262327"/>
                    <a:pt x="292909" y="285434"/>
                  </a:cubicBezTo>
                  <a:lnTo>
                    <a:pt x="203881" y="384656"/>
                  </a:lnTo>
                  <a:lnTo>
                    <a:pt x="114853" y="285434"/>
                  </a:lnTo>
                  <a:close/>
                  <a:moveTo>
                    <a:pt x="309899" y="422714"/>
                  </a:moveTo>
                  <a:lnTo>
                    <a:pt x="230385" y="477082"/>
                  </a:lnTo>
                  <a:lnTo>
                    <a:pt x="230385" y="445140"/>
                  </a:lnTo>
                  <a:cubicBezTo>
                    <a:pt x="230385" y="424752"/>
                    <a:pt x="229706" y="415238"/>
                    <a:pt x="243298" y="399607"/>
                  </a:cubicBezTo>
                  <a:lnTo>
                    <a:pt x="327569" y="305822"/>
                  </a:lnTo>
                  <a:cubicBezTo>
                    <a:pt x="342520" y="288831"/>
                    <a:pt x="349316" y="277278"/>
                    <a:pt x="353394" y="265725"/>
                  </a:cubicBezTo>
                  <a:cubicBezTo>
                    <a:pt x="362908" y="283394"/>
                    <a:pt x="368345" y="302424"/>
                    <a:pt x="368345" y="322132"/>
                  </a:cubicBezTo>
                  <a:cubicBezTo>
                    <a:pt x="368345" y="360190"/>
                    <a:pt x="347277" y="397569"/>
                    <a:pt x="309899" y="422714"/>
                  </a:cubicBez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90B9D83-3508-5AF4-941D-AFAC364AB1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5045075"/>
            <a:ext cx="3744000" cy="1217614"/>
          </a:xfrm>
        </p:spPr>
        <p:txBody>
          <a:bodyPr anchor="b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8B29F00-A6E4-62CE-A5F8-0D999E4FA7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2892" y="5045075"/>
            <a:ext cx="3744000" cy="1217614"/>
          </a:xfrm>
        </p:spPr>
        <p:txBody>
          <a:bodyPr anchor="b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31966A2-A95D-2F70-3112-5B3A499DC3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05100" y="5045075"/>
            <a:ext cx="3744000" cy="1217614"/>
          </a:xfrm>
        </p:spPr>
        <p:txBody>
          <a:bodyPr anchor="b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00893D-F44C-4ECF-4E17-40DE0AF537FC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4230190" y="6876668"/>
            <a:ext cx="832349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1123AF0F-17F3-9430-2FE8-723A9D57524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6159499" y="6876668"/>
            <a:ext cx="3751264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2348E7E-528A-D55B-A33B-5C429A213DE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991850" y="6876668"/>
            <a:ext cx="865188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872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gn 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D5D2A505-EF8F-D4AD-AF89-AF9DF1E45F8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4230190" y="6876668"/>
            <a:ext cx="832349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2">
            <a:extLst>
              <a:ext uri="{FF2B5EF4-FFF2-40B4-BE49-F238E27FC236}">
                <a16:creationId xmlns:a16="http://schemas.microsoft.com/office/drawing/2014/main" id="{94204DCA-464A-A69E-E085-0CD8B53FDC7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6159499" y="6876668"/>
            <a:ext cx="3751264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23">
            <a:extLst>
              <a:ext uri="{FF2B5EF4-FFF2-40B4-BE49-F238E27FC236}">
                <a16:creationId xmlns:a16="http://schemas.microsoft.com/office/drawing/2014/main" id="{F601FF6F-0F04-D3C9-F129-9879CF45A0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991850" y="6876668"/>
            <a:ext cx="865188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566545-EAD3-852D-EF64-585AE59EA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000" y="2769429"/>
            <a:ext cx="1026000" cy="13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86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youts after this one do not belong to this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4405A5C8-297E-E3EB-142A-5DE16BD606D2}"/>
              </a:ext>
            </a:extLst>
          </p:cNvPr>
          <p:cNvSpPr txBox="1"/>
          <p:nvPr userDrawn="1"/>
        </p:nvSpPr>
        <p:spPr>
          <a:xfrm>
            <a:off x="1949450" y="1848787"/>
            <a:ext cx="82931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Layouts after this one do not belong to this template. Select one of the layouts before this one in the layout list.</a:t>
            </a: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4974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B32F-85E2-432A-FCC0-C8D3A3B6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10B88-1325-9888-7852-7FE90B498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8198D-0E8F-B2C2-721F-9A859124D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47352D-71E4-1089-C632-224985FD1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A8040-1C36-3330-CC29-D2B6D1EA5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E4437-391F-F342-5EE8-38DA2987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A7A81C-28AC-551F-DBFC-9D21B52D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052162-0189-C2E1-50A1-448D1D05B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7342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FDB0-6D9A-830E-5D89-7365B74D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109D52-27C2-7841-51F2-8E5B7C9C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62348-B6DE-56F7-0947-398935E8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7140-D478-A86A-34FD-2C13F377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270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3F9C70-7EAE-7055-D181-C13FF255C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76A2D-7CC8-62CC-24B0-695B5FA4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449B-A497-FD4C-7CDA-AA3C0CB6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217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CBD7-C661-AF62-1E5E-870EACAAB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61AF2-8910-D11C-6A61-84CE4D5D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1F451-FDB1-5A18-2C57-FC21309FC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06E9F-290C-1158-3119-3DE19C60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E906B-8E00-3F02-2364-0A90C497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78954-AF5E-0B33-D1D7-BF9A63EB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4204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A861-3FC9-CCD8-F700-4449E3D3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806D3E-7FFD-8326-89AA-87F1FEA93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B02AA-FF5B-8B89-86D3-95C72CB7E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32454-CDB8-25EE-CBED-21EC7B86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02292-8BB9-0250-7D7A-BD936981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920CB-164F-7545-7EE2-45845B07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6710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0C0EB-0378-EC4B-D8AE-588FF6904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F4D00-4187-3A95-75F1-9871850F0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E2ECA-CF91-D06D-5E77-4EB9F60EB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1D6D25-699C-4F8E-861E-FA789FEF55EF}" type="datetimeFigureOut">
              <a:rPr lang="th-TH" smtClean="0"/>
              <a:t>03/12/68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8D70D-A92E-2124-36E2-5865C18FB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A0444-7072-886D-FB77-0CEE0A021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997BF3-8874-40FA-B4B9-5F7E54551F4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605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07D54BB-8EC7-458A-A082-8AF430636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30190" y="6435511"/>
            <a:ext cx="832349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1000" smtClean="0">
                <a:solidFill>
                  <a:srgbClr val="505055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C0A3ABB-C906-40E9-AF35-0DB0B3403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59499" y="6435511"/>
            <a:ext cx="3751264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rgbClr val="505055"/>
                </a:solidFill>
              </a:defRPr>
            </a:lvl1pPr>
          </a:lstStyle>
          <a:p>
            <a:r>
              <a:rPr lang="en-US" dirty="0"/>
              <a:t>Confidential / internal tag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7249AA9-CC7D-40E0-9894-3652F2EE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850" y="6435511"/>
            <a:ext cx="865188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1000" smtClean="0">
                <a:solidFill>
                  <a:srgbClr val="505055"/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45401296-9B95-5420-8D6A-DD8DE74D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81" y="341313"/>
            <a:ext cx="6658611" cy="5460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85BCBA-8390-1D80-4227-16236B39A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582" y="1700213"/>
            <a:ext cx="11506518" cy="45735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8685E-22B8-C921-FE7D-6679902A12DF}"/>
              </a:ext>
            </a:extLst>
          </p:cNvPr>
          <p:cNvSpPr txBox="1"/>
          <p:nvPr userDrawn="1"/>
        </p:nvSpPr>
        <p:spPr>
          <a:xfrm>
            <a:off x="332169" y="6435512"/>
            <a:ext cx="2567442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sv-SE"/>
            </a:defPPr>
            <a:lvl1pPr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>
                <a:solidFill>
                  <a:srgbClr val="505055"/>
                </a:solidFill>
              </a:rPr>
              <a:t>© Bangkok Bank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AF1CB7-EC16-C777-23B3-68F4D2D45D6E}"/>
              </a:ext>
            </a:extLst>
          </p:cNvPr>
          <p:cNvSpPr txBox="1">
            <a:spLocks/>
          </p:cNvSpPr>
          <p:nvPr userDrawn="1"/>
        </p:nvSpPr>
        <p:spPr>
          <a:xfrm>
            <a:off x="11521017" y="343854"/>
            <a:ext cx="330781" cy="425290"/>
          </a:xfrm>
          <a:prstGeom prst="rect">
            <a:avLst/>
          </a:pr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162000" indent="0" algn="l" defTabSz="914400" rtl="0" eaLnBrk="1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00" kern="1200" spc="0" baseline="0">
                <a:noFill/>
                <a:latin typeface="+mn-lt"/>
                <a:ea typeface="+mn-ea"/>
                <a:cs typeface="+mn-cs"/>
              </a:defRPr>
            </a:lvl1pPr>
            <a:lvl2pPr marL="485775" indent="-22701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87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40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488" indent="-217488" algn="l" defTabSz="914400" rtl="0" eaLnBrk="1" latinLnBrk="0" hangingPunct="1">
        <a:lnSpc>
          <a:spcPts val="22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85775" indent="-227013" algn="l" defTabSz="914400" rtl="0" eaLnBrk="1" latinLnBrk="0" hangingPunct="1">
        <a:lnSpc>
          <a:spcPts val="17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tabLst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258763" algn="l" defTabSz="914400" rtl="0" eaLnBrk="1" latinLnBrk="0" hangingPunct="1">
        <a:lnSpc>
          <a:spcPts val="17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989013" indent="-227013" algn="l" defTabSz="914400" rtl="0" eaLnBrk="1" latinLnBrk="0" hangingPunct="1">
        <a:lnSpc>
          <a:spcPts val="14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tabLst/>
        <a:defRPr sz="1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1258888" indent="-266700" algn="l" defTabSz="914400" rtl="0" eaLnBrk="1" latinLnBrk="0" hangingPunct="1">
        <a:lnSpc>
          <a:spcPts val="14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1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255713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43192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1616075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5">
          <p15:clr>
            <a:srgbClr val="F26B43"/>
          </p15:clr>
        </p15:guide>
        <p15:guide id="2" pos="746">
          <p15:clr>
            <a:srgbClr val="C8C8C8"/>
          </p15:clr>
        </p15:guide>
        <p15:guide id="3" pos="826">
          <p15:clr>
            <a:srgbClr val="C8C8C8"/>
          </p15:clr>
        </p15:guide>
        <p15:guide id="4" pos="1357">
          <p15:clr>
            <a:srgbClr val="C8C8C8"/>
          </p15:clr>
        </p15:guide>
        <p15:guide id="5" pos="1436">
          <p15:clr>
            <a:srgbClr val="C8C8C8"/>
          </p15:clr>
        </p15:guide>
        <p15:guide id="6" pos="1968">
          <p15:clr>
            <a:srgbClr val="C8C8C8"/>
          </p15:clr>
        </p15:guide>
        <p15:guide id="7" pos="2047">
          <p15:clr>
            <a:srgbClr val="C8C8C8"/>
          </p15:clr>
        </p15:guide>
        <p15:guide id="8" pos="2578">
          <p15:clr>
            <a:srgbClr val="C8C8C8"/>
          </p15:clr>
        </p15:guide>
        <p15:guide id="9" pos="2658">
          <p15:clr>
            <a:srgbClr val="C8C8C8"/>
          </p15:clr>
        </p15:guide>
        <p15:guide id="10" pos="3189">
          <p15:clr>
            <a:srgbClr val="C8C8C8"/>
          </p15:clr>
        </p15:guide>
        <p15:guide id="11" pos="3268">
          <p15:clr>
            <a:srgbClr val="C8C8C8"/>
          </p15:clr>
        </p15:guide>
        <p15:guide id="12" pos="3800">
          <p15:clr>
            <a:srgbClr val="C8C8C8"/>
          </p15:clr>
        </p15:guide>
        <p15:guide id="13" pos="3879">
          <p15:clr>
            <a:srgbClr val="C8C8C8"/>
          </p15:clr>
        </p15:guide>
        <p15:guide id="14" pos="4411">
          <p15:clr>
            <a:srgbClr val="C8C8C8"/>
          </p15:clr>
        </p15:guide>
        <p15:guide id="15" pos="4498">
          <p15:clr>
            <a:srgbClr val="C8C8C8"/>
          </p15:clr>
        </p15:guide>
        <p15:guide id="16" pos="5021">
          <p15:clr>
            <a:srgbClr val="C8C8C8"/>
          </p15:clr>
        </p15:guide>
        <p15:guide id="17" pos="5101">
          <p15:clr>
            <a:srgbClr val="C8C8C8"/>
          </p15:clr>
        </p15:guide>
        <p15:guide id="18" pos="5632">
          <p15:clr>
            <a:srgbClr val="C8C8C8"/>
          </p15:clr>
        </p15:guide>
        <p15:guide id="19" pos="5711">
          <p15:clr>
            <a:srgbClr val="C8C8C8"/>
          </p15:clr>
        </p15:guide>
        <p15:guide id="20" pos="6243">
          <p15:clr>
            <a:srgbClr val="C8C8C8"/>
          </p15:clr>
        </p15:guide>
        <p15:guide id="21" pos="6322">
          <p15:clr>
            <a:srgbClr val="C8C8C8"/>
          </p15:clr>
        </p15:guide>
        <p15:guide id="22" pos="6853">
          <p15:clr>
            <a:srgbClr val="C8C8C8"/>
          </p15:clr>
        </p15:guide>
        <p15:guide id="23" pos="6933">
          <p15:clr>
            <a:srgbClr val="C8C8C8"/>
          </p15:clr>
        </p15:guide>
        <p15:guide id="24" pos="7464">
          <p15:clr>
            <a:srgbClr val="F26B43"/>
          </p15:clr>
        </p15:guide>
        <p15:guide id="25" orient="horz" pos="215">
          <p15:clr>
            <a:srgbClr val="F26B43"/>
          </p15:clr>
        </p15:guide>
        <p15:guide id="26" orient="horz" pos="559">
          <p15:clr>
            <a:srgbClr val="C8C8C8"/>
          </p15:clr>
        </p15:guide>
        <p15:guide id="27" orient="horz" pos="640">
          <p15:clr>
            <a:srgbClr val="C8C8C8"/>
          </p15:clr>
        </p15:guide>
        <p15:guide id="28" orient="horz" pos="982">
          <p15:clr>
            <a:srgbClr val="C8C8C8"/>
          </p15:clr>
        </p15:guide>
        <p15:guide id="29" orient="horz" pos="1071">
          <p15:clr>
            <a:srgbClr val="C8C8C8"/>
          </p15:clr>
        </p15:guide>
        <p15:guide id="30" orient="horz" pos="1434">
          <p15:clr>
            <a:srgbClr val="C8C8C8"/>
          </p15:clr>
        </p15:guide>
        <p15:guide id="31" orient="horz" pos="1485">
          <p15:clr>
            <a:srgbClr val="C8C8C8"/>
          </p15:clr>
        </p15:guide>
        <p15:guide id="32" orient="horz" pos="1829">
          <p15:clr>
            <a:srgbClr val="C8C8C8"/>
          </p15:clr>
        </p15:guide>
        <p15:guide id="33" orient="horz" pos="1908">
          <p15:clr>
            <a:srgbClr val="C8C8C8"/>
          </p15:clr>
        </p15:guide>
        <p15:guide id="34" orient="horz" pos="2252">
          <p15:clr>
            <a:srgbClr val="C8C8C8"/>
          </p15:clr>
        </p15:guide>
        <p15:guide id="35" orient="horz" pos="2331">
          <p15:clr>
            <a:srgbClr val="C8C8C8"/>
          </p15:clr>
        </p15:guide>
        <p15:guide id="36" orient="horz" pos="2675">
          <p15:clr>
            <a:srgbClr val="C8C8C8"/>
          </p15:clr>
        </p15:guide>
        <p15:guide id="37" orient="horz" pos="2755">
          <p15:clr>
            <a:srgbClr val="C8C8C8"/>
          </p15:clr>
        </p15:guide>
        <p15:guide id="38" orient="horz" pos="3099">
          <p15:clr>
            <a:srgbClr val="C8C8C8"/>
          </p15:clr>
        </p15:guide>
        <p15:guide id="39" orient="horz" pos="3178">
          <p15:clr>
            <a:srgbClr val="C8C8C8"/>
          </p15:clr>
        </p15:guide>
        <p15:guide id="40" orient="horz" pos="3522">
          <p15:clr>
            <a:srgbClr val="C8C8C8"/>
          </p15:clr>
        </p15:guide>
        <p15:guide id="41" orient="horz" pos="3601">
          <p15:clr>
            <a:srgbClr val="C8C8C8"/>
          </p15:clr>
        </p15:guide>
        <p15:guide id="42" orient="horz" pos="39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843D6D2-87BA-FA19-4FC6-5A6525CB2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inference of DeepSeek-OCR</a:t>
            </a:r>
            <a:endParaRPr lang="th-TH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EF7D3F0-F89A-FAE0-DA9A-63C9E94A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Natthawut  Chaisueb</a:t>
            </a:r>
            <a:endParaRPr lang="th-T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D28711-612A-ABEB-9F1A-664145BE92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02.12.2568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71653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9CAED-F1A2-9705-DE4C-AD03F4471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8F1B7323-7FFC-8EEC-5484-936709E94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70304"/>
            <a:ext cx="2476500" cy="3502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95233-535C-DAA6-DEAE-04DF286D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prompt </a:t>
            </a:r>
            <a:r>
              <a:rPr lang="en-US" dirty="0">
                <a:solidFill>
                  <a:srgbClr val="FF0000"/>
                </a:solidFill>
              </a:rPr>
              <a:t>vs</a:t>
            </a:r>
            <a:r>
              <a:rPr lang="en-US" dirty="0"/>
              <a:t> Prompt engineering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5D48B-3A62-2BCC-9871-3E74EA636610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F1793-6F46-7539-6AB3-013B9BE99D9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11CD5-BED5-7279-7DF2-7F41C3EE762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60A686-6EC4-0C3F-08D0-1BDE5C8BF96F}"/>
              </a:ext>
            </a:extLst>
          </p:cNvPr>
          <p:cNvSpPr txBox="1"/>
          <p:nvPr/>
        </p:nvSpPr>
        <p:spPr>
          <a:xfrm>
            <a:off x="2559719" y="948027"/>
            <a:ext cx="471153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&lt;image&gt;\</a:t>
            </a:r>
            <a:r>
              <a:rPr lang="en-US" sz="2000" dirty="0" err="1"/>
              <a:t>nDescribe</a:t>
            </a:r>
            <a:r>
              <a:rPr lang="en-US" sz="2000" dirty="0"/>
              <a:t> this image in detail.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C4B06-16C1-E347-2653-482E109BBAF1}"/>
              </a:ext>
            </a:extLst>
          </p:cNvPr>
          <p:cNvSpPr txBox="1"/>
          <p:nvPr/>
        </p:nvSpPr>
        <p:spPr>
          <a:xfrm>
            <a:off x="7887214" y="720780"/>
            <a:ext cx="3905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&lt;image&gt;\</a:t>
            </a:r>
            <a:r>
              <a:rPr lang="en-US" sz="1600" dirty="0" err="1"/>
              <a:t>nDescribe</a:t>
            </a:r>
            <a:r>
              <a:rPr lang="en-US" sz="1600" dirty="0"/>
              <a:t> this image in detail. Parse all chart and table data and output them as HTML tables.</a:t>
            </a:r>
          </a:p>
        </p:txBody>
      </p:sp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F7D59FC-E831-8250-C6AC-AEF21E257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62"/>
          <a:stretch>
            <a:fillRect/>
          </a:stretch>
        </p:blipFill>
        <p:spPr>
          <a:xfrm>
            <a:off x="2527300" y="1501876"/>
            <a:ext cx="9666854" cy="4816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9D8624-6BAB-5394-ED92-EE27AACA6D2E}"/>
              </a:ext>
            </a:extLst>
          </p:cNvPr>
          <p:cNvSpPr txBox="1"/>
          <p:nvPr/>
        </p:nvSpPr>
        <p:spPr>
          <a:xfrm>
            <a:off x="4412470" y="1545427"/>
            <a:ext cx="3073054" cy="224676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400" dirty="0"/>
              <a:t>Top/Middle/Bottom section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Short introduction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Table to bullet points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Graph to description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Graph description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Data points on graph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x-axis, y-axis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Legend box next to graph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Source note below graph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Short summary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E8E0AA-EE5A-A652-CBA1-3F2FFC69C498}"/>
              </a:ext>
            </a:extLst>
          </p:cNvPr>
          <p:cNvSpPr txBox="1"/>
          <p:nvPr/>
        </p:nvSpPr>
        <p:spPr>
          <a:xfrm>
            <a:off x="8995724" y="1551777"/>
            <a:ext cx="3159253" cy="181588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400" strike="sngStrike" dirty="0"/>
              <a:t>Top/Middle/Bottom section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Short introduction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Table to </a:t>
            </a:r>
            <a:r>
              <a:rPr lang="en-US" sz="1400" dirty="0">
                <a:solidFill>
                  <a:srgbClr val="FF0000"/>
                </a:solidFill>
              </a:rPr>
              <a:t>description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Graph to description</a:t>
            </a:r>
          </a:p>
          <a:p>
            <a:pPr marL="800100" lvl="1" indent="-34290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Graph description</a:t>
            </a:r>
          </a:p>
          <a:p>
            <a:pPr marL="1257300" lvl="2" indent="-34290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left y-axis, right y-axis</a:t>
            </a:r>
          </a:p>
          <a:p>
            <a:pPr marL="800100" lvl="1" indent="-34290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Trend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Short summary</a:t>
            </a:r>
          </a:p>
        </p:txBody>
      </p:sp>
    </p:spTree>
    <p:extLst>
      <p:ext uri="{BB962C8B-B14F-4D97-AF65-F5344CB8AC3E}">
        <p14:creationId xmlns:p14="http://schemas.microsoft.com/office/powerpoint/2010/main" val="32546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029F4-4E1D-8795-DE42-31C00603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EDA0877C-6AE9-ABB5-1389-B405A6E2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70304"/>
            <a:ext cx="2476500" cy="3502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558F8-3C26-2452-F1EA-74E1110C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prompt </a:t>
            </a:r>
            <a:r>
              <a:rPr lang="en-US" dirty="0">
                <a:solidFill>
                  <a:srgbClr val="FF0000"/>
                </a:solidFill>
              </a:rPr>
              <a:t>vs</a:t>
            </a:r>
            <a:r>
              <a:rPr lang="en-US" dirty="0"/>
              <a:t> Prompt engineering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F800F-FB2D-487B-ED52-783DB9E56538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38154-C978-3335-7ECC-E4E0093D550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88D4-EB17-ACEB-34AA-32D348EF2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B446E-7E47-0AF9-21CC-16BE041C09E2}"/>
              </a:ext>
            </a:extLst>
          </p:cNvPr>
          <p:cNvSpPr txBox="1"/>
          <p:nvPr/>
        </p:nvSpPr>
        <p:spPr>
          <a:xfrm>
            <a:off x="3366169" y="706727"/>
            <a:ext cx="330768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&lt;image&gt;\</a:t>
            </a:r>
            <a:r>
              <a:rPr lang="en-US" sz="2000" dirty="0" err="1"/>
              <a:t>nParse</a:t>
            </a:r>
            <a:r>
              <a:rPr lang="en-US" sz="2000" dirty="0"/>
              <a:t> the figure.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BCF3D-BD13-D1C3-4693-73EE26E0FDF3}"/>
              </a:ext>
            </a:extLst>
          </p:cNvPr>
          <p:cNvSpPr txBox="1"/>
          <p:nvPr/>
        </p:nvSpPr>
        <p:spPr>
          <a:xfrm>
            <a:off x="7711792" y="558591"/>
            <a:ext cx="42833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&lt;image&gt;\</a:t>
            </a:r>
            <a:r>
              <a:rPr lang="en-US" sz="2000" dirty="0" err="1"/>
              <a:t>nParse</a:t>
            </a:r>
            <a:r>
              <a:rPr lang="en-US" sz="2000" dirty="0"/>
              <a:t> all charts and tables. Extract data as HTML tables.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25100B3-C6EE-A22B-E030-87023192B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3"/>
          <a:stretch>
            <a:fillRect/>
          </a:stretch>
        </p:blipFill>
        <p:spPr>
          <a:xfrm>
            <a:off x="2527300" y="1213851"/>
            <a:ext cx="9659012" cy="5167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D9A6C-3C86-3862-3AF4-7F29F3201B88}"/>
              </a:ext>
            </a:extLst>
          </p:cNvPr>
          <p:cNvSpPr/>
          <p:nvPr/>
        </p:nvSpPr>
        <p:spPr>
          <a:xfrm>
            <a:off x="7606405" y="3103765"/>
            <a:ext cx="1318118" cy="223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A47D76-1A3C-B181-93BF-946040192446}"/>
              </a:ext>
            </a:extLst>
          </p:cNvPr>
          <p:cNvSpPr/>
          <p:nvPr/>
        </p:nvSpPr>
        <p:spPr>
          <a:xfrm>
            <a:off x="7593705" y="4602454"/>
            <a:ext cx="1189329" cy="223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636C3D-8882-295D-CFEE-72EBD6A93AC8}"/>
              </a:ext>
            </a:extLst>
          </p:cNvPr>
          <p:cNvSpPr txBox="1"/>
          <p:nvPr/>
        </p:nvSpPr>
        <p:spPr>
          <a:xfrm>
            <a:off x="9575115" y="1266477"/>
            <a:ext cx="2560066" cy="7386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400" dirty="0"/>
              <a:t>Similar outputs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Give x-axis values placed below markdown table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2D5C8E-0A42-D1E1-96BC-AD554796A63E}"/>
              </a:ext>
            </a:extLst>
          </p:cNvPr>
          <p:cNvSpPr/>
          <p:nvPr/>
        </p:nvSpPr>
        <p:spPr>
          <a:xfrm>
            <a:off x="7606405" y="6204589"/>
            <a:ext cx="1318118" cy="177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667C7-D3E4-CB51-76D7-BE1C8E71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document&#10;&#10;AI-generated content may be incorrect.">
            <a:extLst>
              <a:ext uri="{FF2B5EF4-FFF2-40B4-BE49-F238E27FC236}">
                <a16:creationId xmlns:a16="http://schemas.microsoft.com/office/drawing/2014/main" id="{B80BB5F7-7360-B747-C31C-E9C01B59E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501"/>
            <a:ext cx="2148255" cy="303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45F496-AEFA-E9AD-EBC8-E826527C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graphs with text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AE558-B245-71CF-43CB-ACE6F39F5D6C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7650C-B637-21F5-F727-7824E09AEF7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DB9B1-85F6-949D-F89A-E2D0B9CF707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12</a:t>
            </a:fld>
            <a:endParaRPr lang="en-US" dirty="0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5E187DF-ACCA-020A-07B9-983A1B893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54" y="1385277"/>
            <a:ext cx="10043745" cy="50218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1830B7-4D6D-CE19-E355-39A1BD0309A1}"/>
              </a:ext>
            </a:extLst>
          </p:cNvPr>
          <p:cNvSpPr txBox="1"/>
          <p:nvPr/>
        </p:nvSpPr>
        <p:spPr>
          <a:xfrm>
            <a:off x="2489568" y="86205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26A16-4758-FB66-FAAA-E6B51A961E0A}"/>
              </a:ext>
            </a:extLst>
          </p:cNvPr>
          <p:cNvSpPr txBox="1"/>
          <p:nvPr/>
        </p:nvSpPr>
        <p:spPr>
          <a:xfrm>
            <a:off x="4717696" y="929383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45D88A-077D-AF63-6B2E-22506D55DBC5}"/>
              </a:ext>
            </a:extLst>
          </p:cNvPr>
          <p:cNvSpPr txBox="1"/>
          <p:nvPr/>
        </p:nvSpPr>
        <p:spPr>
          <a:xfrm>
            <a:off x="7472945" y="62982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56E6B8-59A5-3E9F-58A0-097A866EA271}"/>
              </a:ext>
            </a:extLst>
          </p:cNvPr>
          <p:cNvSpPr txBox="1"/>
          <p:nvPr/>
        </p:nvSpPr>
        <p:spPr>
          <a:xfrm>
            <a:off x="9784898" y="42482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B3D52-DE02-53C9-8532-AC0EE3583CFA}"/>
              </a:ext>
            </a:extLst>
          </p:cNvPr>
          <p:cNvSpPr txBox="1"/>
          <p:nvPr/>
        </p:nvSpPr>
        <p:spPr>
          <a:xfrm>
            <a:off x="2148252" y="5670768"/>
            <a:ext cx="5401898" cy="7386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Errors: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Description of each graph cannot be provided.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Markdown/HTML tables are missing from 2</a:t>
            </a:r>
            <a:r>
              <a:rPr lang="en-US" sz="1400" baseline="30000" dirty="0"/>
              <a:t>nd</a:t>
            </a:r>
            <a:r>
              <a:rPr lang="en-US" sz="1400" dirty="0"/>
              <a:t> and 3</a:t>
            </a:r>
            <a:r>
              <a:rPr lang="en-US" sz="1400" baseline="30000" dirty="0"/>
              <a:t>rd</a:t>
            </a:r>
            <a:r>
              <a:rPr lang="en-US" sz="1400" dirty="0"/>
              <a:t> prompt.</a:t>
            </a:r>
          </a:p>
        </p:txBody>
      </p:sp>
    </p:spTree>
    <p:extLst>
      <p:ext uri="{BB962C8B-B14F-4D97-AF65-F5344CB8AC3E}">
        <p14:creationId xmlns:p14="http://schemas.microsoft.com/office/powerpoint/2010/main" val="105314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68125-A5B7-B9EC-0AAA-58A1743AF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4DA418CA-EC6C-F833-A91D-C273B3A0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84" y="1"/>
            <a:ext cx="4016602" cy="2259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3678C-6790-716F-5E68-92E8A7CC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slide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EC90A-B16D-76D8-7968-A4491FF5F5A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B6620-8B7B-40D0-9011-02726195A0D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D05F4-E130-A269-E244-1CA4517647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EBD46D-36B0-D692-5E98-5BA3CFAB28BF}"/>
              </a:ext>
            </a:extLst>
          </p:cNvPr>
          <p:cNvSpPr txBox="1"/>
          <p:nvPr/>
        </p:nvSpPr>
        <p:spPr>
          <a:xfrm>
            <a:off x="571868" y="225905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637544-8553-D8C4-4D74-57691F17F2AA}"/>
              </a:ext>
            </a:extLst>
          </p:cNvPr>
          <p:cNvSpPr txBox="1"/>
          <p:nvPr/>
        </p:nvSpPr>
        <p:spPr>
          <a:xfrm>
            <a:off x="3313954" y="235802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6E0C34-EFA9-6096-62C5-26F1AF832DE8}"/>
              </a:ext>
            </a:extLst>
          </p:cNvPr>
          <p:cNvSpPr txBox="1"/>
          <p:nvPr/>
        </p:nvSpPr>
        <p:spPr>
          <a:xfrm>
            <a:off x="6598128" y="207127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8F46A-93E0-22C2-437E-53AB3DB6661A}"/>
              </a:ext>
            </a:extLst>
          </p:cNvPr>
          <p:cNvSpPr txBox="1"/>
          <p:nvPr/>
        </p:nvSpPr>
        <p:spPr>
          <a:xfrm>
            <a:off x="9581698" y="182817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4" name="Picture 3" descr="A black screen with many small colored objects&#10;&#10;AI-generated content may be incorrect.">
            <a:extLst>
              <a:ext uri="{FF2B5EF4-FFF2-40B4-BE49-F238E27FC236}">
                <a16:creationId xmlns:a16="http://schemas.microsoft.com/office/drawing/2014/main" id="{66A3E28D-7DF5-DF99-7438-8AE7D35F7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930"/>
            <a:ext cx="12192000" cy="3624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66EE7-25A8-A5D0-A1DB-9F672D5C0DFA}"/>
              </a:ext>
            </a:extLst>
          </p:cNvPr>
          <p:cNvSpPr txBox="1"/>
          <p:nvPr/>
        </p:nvSpPr>
        <p:spPr>
          <a:xfrm>
            <a:off x="0" y="5880405"/>
            <a:ext cx="66929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Errors: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The prompt cannot define left/middle/right sides in the presentation slide.</a:t>
            </a:r>
          </a:p>
        </p:txBody>
      </p:sp>
    </p:spTree>
    <p:extLst>
      <p:ext uri="{BB962C8B-B14F-4D97-AF65-F5344CB8AC3E}">
        <p14:creationId xmlns:p14="http://schemas.microsoft.com/office/powerpoint/2010/main" val="331397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D3089-86C9-BE1D-51B9-906EC939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A95424-CDD2-2D68-8F2E-134116719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764" y="0"/>
            <a:ext cx="2212746" cy="2762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00176-6F2A-9FF8-8C55-6B9C2F5D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Infographics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6C0CC-E191-B4C0-FF4F-FD1E0776ECB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D15A3-CD1D-8AC1-2DBD-63F6D6D35C0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06E55-35D7-4494-B137-9DE83702572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66A33D-7373-DD1A-4A09-48629146DDFE}"/>
              </a:ext>
            </a:extLst>
          </p:cNvPr>
          <p:cNvSpPr txBox="1"/>
          <p:nvPr/>
        </p:nvSpPr>
        <p:spPr>
          <a:xfrm>
            <a:off x="571868" y="259560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B640C9-0CB9-F95F-626D-2E44251F9EAC}"/>
              </a:ext>
            </a:extLst>
          </p:cNvPr>
          <p:cNvSpPr txBox="1"/>
          <p:nvPr/>
        </p:nvSpPr>
        <p:spPr>
          <a:xfrm>
            <a:off x="3313954" y="269457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1B9FE2-C59F-7639-A978-D26E3D94D301}"/>
              </a:ext>
            </a:extLst>
          </p:cNvPr>
          <p:cNvSpPr txBox="1"/>
          <p:nvPr/>
        </p:nvSpPr>
        <p:spPr>
          <a:xfrm>
            <a:off x="6598128" y="240782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CF670F-2077-483F-3011-09C2BB1200E0}"/>
              </a:ext>
            </a:extLst>
          </p:cNvPr>
          <p:cNvSpPr txBox="1"/>
          <p:nvPr/>
        </p:nvSpPr>
        <p:spPr>
          <a:xfrm>
            <a:off x="9581698" y="216472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F7C8839-AE56-F83D-DD94-C32F98B9B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2977"/>
            <a:ext cx="12192000" cy="32663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645F52-DB1C-E14B-4FB1-D226946D8D37}"/>
              </a:ext>
            </a:extLst>
          </p:cNvPr>
          <p:cNvSpPr txBox="1"/>
          <p:nvPr/>
        </p:nvSpPr>
        <p:spPr>
          <a:xfrm>
            <a:off x="0" y="5645455"/>
            <a:ext cx="7607300" cy="7386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Remark: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The most appropriate prompt for infographic is “&lt;image&gt;\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detail.”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It can separately capture every sections in the entire image.</a:t>
            </a:r>
          </a:p>
        </p:txBody>
      </p:sp>
    </p:spTree>
    <p:extLst>
      <p:ext uri="{BB962C8B-B14F-4D97-AF65-F5344CB8AC3E}">
        <p14:creationId xmlns:p14="http://schemas.microsoft.com/office/powerpoint/2010/main" val="2688189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7E672-041C-4750-2334-3E7A140E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189B-5EF0-6C32-F5A9-CA073582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Infographics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9355A-C001-9AE6-755F-0CA02EC73E09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7BA0B-C23E-D393-C2A2-22FCF70F7D6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FBF53-0457-A571-CFE4-B199D77B39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9978F-F687-521A-715D-2BBD905A31A2}"/>
              </a:ext>
            </a:extLst>
          </p:cNvPr>
          <p:cNvSpPr txBox="1"/>
          <p:nvPr/>
        </p:nvSpPr>
        <p:spPr>
          <a:xfrm>
            <a:off x="7079205" y="398463"/>
            <a:ext cx="3367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FAAA3-FABA-982D-C4C3-7074476F7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2" y="754250"/>
            <a:ext cx="4513088" cy="5633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222FD7-3EF6-ED1C-6644-1F95EBABD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42" y="742664"/>
            <a:ext cx="5178296" cy="56454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DBD4E8-3778-AB18-4514-8C5372D6AE1F}"/>
              </a:ext>
            </a:extLst>
          </p:cNvPr>
          <p:cNvSpPr/>
          <p:nvPr/>
        </p:nvSpPr>
        <p:spPr>
          <a:xfrm>
            <a:off x="926204" y="1421015"/>
            <a:ext cx="3436245" cy="15952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FDE06-4A3A-2442-FB9A-EECA4E2FA6FF}"/>
              </a:ext>
            </a:extLst>
          </p:cNvPr>
          <p:cNvSpPr/>
          <p:nvPr/>
        </p:nvSpPr>
        <p:spPr>
          <a:xfrm>
            <a:off x="6173742" y="1268609"/>
            <a:ext cx="5178296" cy="66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8A165-14EF-05CB-F17A-1E1F2BEFC15E}"/>
              </a:ext>
            </a:extLst>
          </p:cNvPr>
          <p:cNvSpPr/>
          <p:nvPr/>
        </p:nvSpPr>
        <p:spPr>
          <a:xfrm>
            <a:off x="977004" y="3063663"/>
            <a:ext cx="4407796" cy="1273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B6C65-CBB1-D6F7-9717-A36DC4A20D7B}"/>
              </a:ext>
            </a:extLst>
          </p:cNvPr>
          <p:cNvSpPr/>
          <p:nvPr/>
        </p:nvSpPr>
        <p:spPr>
          <a:xfrm>
            <a:off x="6173742" y="1930400"/>
            <a:ext cx="5178296" cy="920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033BF-2535-ABC3-16D7-5A641F51F580}"/>
              </a:ext>
            </a:extLst>
          </p:cNvPr>
          <p:cNvSpPr/>
          <p:nvPr/>
        </p:nvSpPr>
        <p:spPr>
          <a:xfrm>
            <a:off x="6173742" y="2887574"/>
            <a:ext cx="5178296" cy="2789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76909B-6D77-6945-E124-4366A0D4507C}"/>
              </a:ext>
            </a:extLst>
          </p:cNvPr>
          <p:cNvSpPr/>
          <p:nvPr/>
        </p:nvSpPr>
        <p:spPr>
          <a:xfrm>
            <a:off x="871712" y="4384462"/>
            <a:ext cx="4513088" cy="1641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719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93493-426D-05E8-4828-71ECC2C3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B81F-3EC3-6A9F-3765-6F22C533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Infographics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D442D-4C09-86AF-7EC4-63187668A1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A2FD2-1C68-71CB-41EF-34E608A008D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F850B-E385-6132-3E55-6846B988D13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5E7FDD-1A30-73B7-08A3-6B87C28FFBF6}"/>
              </a:ext>
            </a:extLst>
          </p:cNvPr>
          <p:cNvSpPr txBox="1"/>
          <p:nvPr/>
        </p:nvSpPr>
        <p:spPr>
          <a:xfrm>
            <a:off x="5062539" y="514997"/>
            <a:ext cx="3367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pic>
        <p:nvPicPr>
          <p:cNvPr id="3" name="Picture 2" descr="A purple and white infographic with numbers and charts&#10;&#10;AI-generated content may be incorrect.">
            <a:extLst>
              <a:ext uri="{FF2B5EF4-FFF2-40B4-BE49-F238E27FC236}">
                <a16:creationId xmlns:a16="http://schemas.microsoft.com/office/drawing/2014/main" id="{C4F9E0AD-F026-E0E1-0B00-4A3164FD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822774"/>
            <a:ext cx="4460907" cy="5576135"/>
          </a:xfrm>
          <a:prstGeom prst="rect">
            <a:avLst/>
          </a:prstGeom>
        </p:spPr>
      </p:pic>
      <p:pic>
        <p:nvPicPr>
          <p:cNvPr id="8" name="Picture 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D2059E8-0843-AF42-953B-74F688566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5008033" y="822775"/>
            <a:ext cx="6917267" cy="5576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748703-6326-05C6-77B7-DC8C87369318}"/>
              </a:ext>
            </a:extLst>
          </p:cNvPr>
          <p:cNvSpPr txBox="1"/>
          <p:nvPr/>
        </p:nvSpPr>
        <p:spPr>
          <a:xfrm>
            <a:off x="9064360" y="427340"/>
            <a:ext cx="236008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CB38D-568A-D7D8-A6AA-401550F2B7DE}"/>
              </a:ext>
            </a:extLst>
          </p:cNvPr>
          <p:cNvSpPr txBox="1"/>
          <p:nvPr/>
        </p:nvSpPr>
        <p:spPr>
          <a:xfrm>
            <a:off x="5008033" y="5660307"/>
            <a:ext cx="6917266" cy="7386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Errors: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“&lt;image&gt;\</a:t>
            </a:r>
            <a:r>
              <a:rPr lang="en-US" sz="1400" dirty="0" err="1"/>
              <a:t>nParse</a:t>
            </a:r>
            <a:r>
              <a:rPr lang="en-US" sz="1400" dirty="0"/>
              <a:t> the figure” can also give image description rather than markdown/HTML table.</a:t>
            </a:r>
          </a:p>
        </p:txBody>
      </p:sp>
    </p:spTree>
    <p:extLst>
      <p:ext uri="{BB962C8B-B14F-4D97-AF65-F5344CB8AC3E}">
        <p14:creationId xmlns:p14="http://schemas.microsoft.com/office/powerpoint/2010/main" val="108421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1450C-8CEB-AC7F-8BFC-1866B07C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1D97-8584-002A-6138-5159B089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9F92A-63B3-A86B-9851-39D9B879640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28646-92A8-44D5-42EA-F9287B54938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B381D-6FAF-011C-ED38-8A4B0D86D16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DD647-28FB-CBA8-E531-91183EED4F03}"/>
              </a:ext>
            </a:extLst>
          </p:cNvPr>
          <p:cNvSpPr txBox="1"/>
          <p:nvPr/>
        </p:nvSpPr>
        <p:spPr>
          <a:xfrm>
            <a:off x="4815651" y="514997"/>
            <a:ext cx="3367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8D3CE-FA58-2F79-A773-C76886A57E78}"/>
              </a:ext>
            </a:extLst>
          </p:cNvPr>
          <p:cNvSpPr txBox="1"/>
          <p:nvPr/>
        </p:nvSpPr>
        <p:spPr>
          <a:xfrm>
            <a:off x="8817472" y="427340"/>
            <a:ext cx="236008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C61965-48B0-4C90-86BE-05055862623C}"/>
              </a:ext>
            </a:extLst>
          </p:cNvPr>
          <p:cNvSpPr txBox="1"/>
          <p:nvPr/>
        </p:nvSpPr>
        <p:spPr>
          <a:xfrm>
            <a:off x="4719915" y="5358555"/>
            <a:ext cx="6457641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Remark: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The model works quite well on a general image. </a:t>
            </a:r>
            <a:r>
              <a:rPr lang="en-US" sz="1400" dirty="0">
                <a:sym typeface="Wingdings" panose="05000000000000000000" pitchFamily="2" charset="2"/>
              </a:rPr>
              <a:t> should keep this feature</a:t>
            </a:r>
            <a:endParaRPr lang="en-US" sz="1400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34774CC-0329-B56A-0FDB-FE7AD8FCE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50451"/>
          <a:stretch>
            <a:fillRect/>
          </a:stretch>
        </p:blipFill>
        <p:spPr>
          <a:xfrm>
            <a:off x="4719915" y="834197"/>
            <a:ext cx="7158141" cy="4364542"/>
          </a:xfrm>
          <a:prstGeom prst="rect">
            <a:avLst/>
          </a:prstGeom>
        </p:spPr>
      </p:pic>
      <p:pic>
        <p:nvPicPr>
          <p:cNvPr id="10" name="Picture 9" descr="A cover of a book&#10;&#10;AI-generated content may be incorrect.">
            <a:extLst>
              <a:ext uri="{FF2B5EF4-FFF2-40B4-BE49-F238E27FC236}">
                <a16:creationId xmlns:a16="http://schemas.microsoft.com/office/drawing/2014/main" id="{68766FDB-1A33-3782-9907-AB92C324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5" y="834197"/>
            <a:ext cx="3915893" cy="55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2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C3464-5690-FB39-9B91-F5079F802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financial growth&#10;&#10;AI-generated content may be incorrect.">
            <a:extLst>
              <a:ext uri="{FF2B5EF4-FFF2-40B4-BE49-F238E27FC236}">
                <a16:creationId xmlns:a16="http://schemas.microsoft.com/office/drawing/2014/main" id="{01E5AF08-55D0-CA0F-8C7D-C6DBF9728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/>
          <a:stretch>
            <a:fillRect/>
          </a:stretch>
        </p:blipFill>
        <p:spPr>
          <a:xfrm>
            <a:off x="3762501" y="182441"/>
            <a:ext cx="4969863" cy="3372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020DDC-220B-E17F-3227-D074645A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bar chart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777E4-547D-E1BA-479F-FBFAA13762C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86716-B837-4364-FBF8-C41D54A5248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B6072-777D-0A6C-4367-59166F6C4C7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1D862-E7CA-F039-48E7-18D203FCB041}"/>
              </a:ext>
            </a:extLst>
          </p:cNvPr>
          <p:cNvSpPr txBox="1"/>
          <p:nvPr/>
        </p:nvSpPr>
        <p:spPr>
          <a:xfrm>
            <a:off x="571868" y="357985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0FA8E-0147-3090-21EF-A3294A0F1C6B}"/>
              </a:ext>
            </a:extLst>
          </p:cNvPr>
          <p:cNvSpPr txBox="1"/>
          <p:nvPr/>
        </p:nvSpPr>
        <p:spPr>
          <a:xfrm>
            <a:off x="3313954" y="371057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5E73D-EF79-A80E-CC75-ABC890F94531}"/>
              </a:ext>
            </a:extLst>
          </p:cNvPr>
          <p:cNvSpPr txBox="1"/>
          <p:nvPr/>
        </p:nvSpPr>
        <p:spPr>
          <a:xfrm>
            <a:off x="6598128" y="336667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5069E-FFF7-D4DD-9B1C-34EA4C580053}"/>
              </a:ext>
            </a:extLst>
          </p:cNvPr>
          <p:cNvSpPr txBox="1"/>
          <p:nvPr/>
        </p:nvSpPr>
        <p:spPr>
          <a:xfrm>
            <a:off x="9581698" y="316802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4" name="Picture 3" descr="A black screen with many small icons&#10;&#10;AI-generated content may be incorrect.">
            <a:extLst>
              <a:ext uri="{FF2B5EF4-FFF2-40B4-BE49-F238E27FC236}">
                <a16:creationId xmlns:a16="http://schemas.microsoft.com/office/drawing/2014/main" id="{7A8F0C9A-AFFB-F084-1E01-219967FB8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152"/>
            <a:ext cx="12192000" cy="2239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7B58C2-7F50-250F-7D8F-99BDF37D69FC}"/>
              </a:ext>
            </a:extLst>
          </p:cNvPr>
          <p:cNvSpPr txBox="1"/>
          <p:nvPr/>
        </p:nvSpPr>
        <p:spPr>
          <a:xfrm>
            <a:off x="8566502" y="5393104"/>
            <a:ext cx="863247" cy="342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0000"/>
                </a:solidFill>
              </a:rPr>
              <a:t>Rendering</a:t>
            </a: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1F926461-56E2-48E8-B452-DCBADDA7B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154" y="5734050"/>
            <a:ext cx="3120595" cy="6286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92025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77AD2-6C67-907E-C06C-1595B711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ar graph with different colored arrows&#10;&#10;AI-generated content may be incorrect.">
            <a:extLst>
              <a:ext uri="{FF2B5EF4-FFF2-40B4-BE49-F238E27FC236}">
                <a16:creationId xmlns:a16="http://schemas.microsoft.com/office/drawing/2014/main" id="{D13577BD-F581-65F6-10C3-FC03964F4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"/>
          <a:stretch>
            <a:fillRect/>
          </a:stretch>
        </p:blipFill>
        <p:spPr>
          <a:xfrm>
            <a:off x="4470338" y="76199"/>
            <a:ext cx="3549712" cy="2547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D67744-29FD-55FB-1298-E2A22854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bar chart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B2AC5-11EE-882E-9996-23DC10B490E8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F8AAF-6247-9823-5378-9E2E530E12D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39D0C-AA72-86CC-44AC-4E43D58CFE4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41011-CDD2-B258-3359-466BA8976608}"/>
              </a:ext>
            </a:extLst>
          </p:cNvPr>
          <p:cNvSpPr txBox="1"/>
          <p:nvPr/>
        </p:nvSpPr>
        <p:spPr>
          <a:xfrm>
            <a:off x="571868" y="258290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8A7E4-1ADE-7A8B-C861-03EC06490FDB}"/>
              </a:ext>
            </a:extLst>
          </p:cNvPr>
          <p:cNvSpPr txBox="1"/>
          <p:nvPr/>
        </p:nvSpPr>
        <p:spPr>
          <a:xfrm>
            <a:off x="3313954" y="271362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549A69-70E3-CAC5-74AC-B4B770C477F2}"/>
              </a:ext>
            </a:extLst>
          </p:cNvPr>
          <p:cNvSpPr txBox="1"/>
          <p:nvPr/>
        </p:nvSpPr>
        <p:spPr>
          <a:xfrm>
            <a:off x="6598128" y="236972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0474D-4BFC-A5D2-10E2-46BC5213896D}"/>
              </a:ext>
            </a:extLst>
          </p:cNvPr>
          <p:cNvSpPr txBox="1"/>
          <p:nvPr/>
        </p:nvSpPr>
        <p:spPr>
          <a:xfrm>
            <a:off x="9581698" y="217107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EE0D0F2-9474-C4EA-CD9F-9DF3F6BB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15"/>
          <a:stretch>
            <a:fillRect/>
          </a:stretch>
        </p:blipFill>
        <p:spPr>
          <a:xfrm>
            <a:off x="0" y="3113113"/>
            <a:ext cx="12192000" cy="3284893"/>
          </a:xfrm>
          <a:prstGeom prst="rect">
            <a:avLst/>
          </a:prstGeom>
        </p:spPr>
      </p:pic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C82F8CA-A5C3-FF5D-C648-B29CA62DB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5" r="57323"/>
          <a:stretch>
            <a:fillRect/>
          </a:stretch>
        </p:blipFill>
        <p:spPr>
          <a:xfrm>
            <a:off x="4718050" y="3116310"/>
            <a:ext cx="1498601" cy="32744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680CA36-349C-233D-2DFD-0B38BA76A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2" r="27096"/>
          <a:stretch>
            <a:fillRect/>
          </a:stretch>
        </p:blipFill>
        <p:spPr>
          <a:xfrm>
            <a:off x="7448550" y="3109174"/>
            <a:ext cx="1842037" cy="32816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774C3A-7DFF-BB22-10D7-AE0F3172CCC9}"/>
              </a:ext>
            </a:extLst>
          </p:cNvPr>
          <p:cNvSpPr txBox="1"/>
          <p:nvPr/>
        </p:nvSpPr>
        <p:spPr>
          <a:xfrm>
            <a:off x="6731540" y="5881772"/>
            <a:ext cx="546046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Remark: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For simple chart, HTML table can be extracted more correctly.</a:t>
            </a:r>
          </a:p>
        </p:txBody>
      </p:sp>
    </p:spTree>
    <p:extLst>
      <p:ext uri="{BB962C8B-B14F-4D97-AF65-F5344CB8AC3E}">
        <p14:creationId xmlns:p14="http://schemas.microsoft.com/office/powerpoint/2010/main" val="43651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F6FC188E-AAC0-906D-D3EB-C2B1C209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inference of DeepSeek-OCR</a:t>
            </a:r>
            <a:endParaRPr lang="th-TH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236F4C9-CCCE-249B-D7AB-4D35B8B942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4998" y="1136650"/>
            <a:ext cx="5932202" cy="44513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Prompt templates:</a:t>
            </a:r>
          </a:p>
          <a:p>
            <a:pPr>
              <a:lnSpc>
                <a:spcPct val="150000"/>
              </a:lnSpc>
            </a:pPr>
            <a:r>
              <a:rPr lang="en-US" dirty="0"/>
              <a:t>&lt;image&gt;\</a:t>
            </a:r>
            <a:r>
              <a:rPr lang="en-US" dirty="0" err="1"/>
              <a:t>nFree</a:t>
            </a:r>
            <a:r>
              <a:rPr lang="en-US" dirty="0"/>
              <a:t> OCR.</a:t>
            </a:r>
          </a:p>
          <a:p>
            <a:pPr>
              <a:lnSpc>
                <a:spcPct val="150000"/>
              </a:lnSpc>
            </a:pPr>
            <a:r>
              <a:rPr lang="en-US" dirty="0"/>
              <a:t>&lt;image&gt;\n&lt;|grounding|&gt;Convert the document to markdown.</a:t>
            </a:r>
          </a:p>
          <a:p>
            <a:pPr>
              <a:lnSpc>
                <a:spcPct val="150000"/>
              </a:lnSpc>
            </a:pPr>
            <a:r>
              <a:rPr lang="en-US" dirty="0"/>
              <a:t>&lt;image&gt;\</a:t>
            </a:r>
            <a:r>
              <a:rPr lang="en-US" dirty="0" err="1"/>
              <a:t>nParse</a:t>
            </a:r>
            <a:r>
              <a:rPr lang="en-US" dirty="0"/>
              <a:t> the figure.</a:t>
            </a:r>
          </a:p>
          <a:p>
            <a:pPr>
              <a:lnSpc>
                <a:spcPct val="150000"/>
              </a:lnSpc>
            </a:pPr>
            <a:r>
              <a:rPr lang="en-US" dirty="0"/>
              <a:t>&lt;image&gt;\</a:t>
            </a:r>
            <a:r>
              <a:rPr lang="en-US" dirty="0" err="1"/>
              <a:t>nDescribe</a:t>
            </a:r>
            <a:r>
              <a:rPr lang="en-US" dirty="0"/>
              <a:t> this image in detail.</a:t>
            </a:r>
          </a:p>
          <a:p>
            <a:pPr>
              <a:lnSpc>
                <a:spcPct val="150000"/>
              </a:lnSpc>
            </a:pPr>
            <a:r>
              <a:rPr lang="en-US" dirty="0"/>
              <a:t>&lt;image&gt;\</a:t>
            </a:r>
            <a:r>
              <a:rPr lang="en-US" dirty="0" err="1"/>
              <a:t>nLocate</a:t>
            </a:r>
            <a:r>
              <a:rPr lang="en-US" dirty="0"/>
              <a:t> &lt;|ref|&gt;the teacher&lt;|/ref|&gt; in the image.</a:t>
            </a:r>
          </a:p>
          <a:p>
            <a:pPr>
              <a:lnSpc>
                <a:spcPct val="150000"/>
              </a:lnSpc>
            </a:pPr>
            <a:r>
              <a:rPr lang="en-US" dirty="0"/>
              <a:t>&lt;image&gt;\</a:t>
            </a:r>
            <a:r>
              <a:rPr lang="en-US" dirty="0" err="1"/>
              <a:t>nIdentify</a:t>
            </a:r>
            <a:r>
              <a:rPr lang="en-US" dirty="0"/>
              <a:t> all objects in the image and output them in\</a:t>
            </a:r>
            <a:r>
              <a:rPr lang="en-US" dirty="0" err="1"/>
              <a:t>nbounding</a:t>
            </a:r>
            <a:r>
              <a:rPr lang="en-US" dirty="0"/>
              <a:t> boxes.</a:t>
            </a:r>
          </a:p>
          <a:p>
            <a:pPr>
              <a:lnSpc>
                <a:spcPct val="150000"/>
              </a:lnSpc>
            </a:pPr>
            <a:r>
              <a:rPr lang="en-US" dirty="0"/>
              <a:t>&lt;image&gt;\n&lt;|grounding|&gt;OCR the image.</a:t>
            </a:r>
          </a:p>
          <a:p>
            <a:endParaRPr lang="en-US" dirty="0"/>
          </a:p>
          <a:p>
            <a:endParaRPr lang="en-US" dirty="0"/>
          </a:p>
          <a:p>
            <a:endParaRPr lang="th-TH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C25519F7-D220-4B2F-557D-E0BF1080869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30319" y="2527300"/>
            <a:ext cx="2079625" cy="1803400"/>
          </a:xfrm>
        </p:spPr>
        <p:txBody>
          <a:bodyPr/>
          <a:lstStyle/>
          <a:p>
            <a:pPr marL="0" indent="0">
              <a:buNone/>
            </a:pPr>
            <a:r>
              <a:rPr lang="fr-FR" sz="1800" b="1" dirty="0" err="1"/>
              <a:t>Tasks</a:t>
            </a:r>
            <a:r>
              <a:rPr lang="fr-FR" sz="1800" b="1" dirty="0"/>
              <a:t>:</a:t>
            </a:r>
          </a:p>
          <a:p>
            <a:r>
              <a:rPr lang="fr-FR" dirty="0"/>
              <a:t>Image description</a:t>
            </a:r>
          </a:p>
          <a:p>
            <a:r>
              <a:rPr lang="fr-FR" dirty="0"/>
              <a:t>OCR</a:t>
            </a:r>
          </a:p>
          <a:p>
            <a:r>
              <a:rPr lang="fr-FR" dirty="0"/>
              <a:t>MCCS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0E927-E1E2-F0E8-3D0C-0D6D9311094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 dirty="0"/>
              <a:t>02.12.2025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AB67B-5868-D21C-8652-324D14903DE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6D35A-05D8-0784-F033-E24E84D7EE5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E086683-F536-42AB-ABBC-F4803DFE8DB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50E98A64-1DF1-1CB4-190F-7EFD9364A978}"/>
              </a:ext>
            </a:extLst>
          </p:cNvPr>
          <p:cNvSpPr/>
          <p:nvPr/>
        </p:nvSpPr>
        <p:spPr>
          <a:xfrm>
            <a:off x="6707005" y="1136650"/>
            <a:ext cx="654514" cy="445135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AB440-B04B-8EE5-0150-63679A8EFA36}"/>
              </a:ext>
            </a:extLst>
          </p:cNvPr>
          <p:cNvSpPr/>
          <p:nvPr/>
        </p:nvSpPr>
        <p:spPr>
          <a:xfrm>
            <a:off x="683108" y="2681443"/>
            <a:ext cx="4282084" cy="1031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601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2E778-EA75-6AC0-5214-4E118E49B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396456A-5BFC-28B9-6817-D82AA79B8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06" y="-1"/>
            <a:ext cx="5242144" cy="3934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1A26F-F438-9D15-2932-14852CD6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C0188-2232-3EA3-C376-9FFD632D510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57A15-91C8-94F2-CB2C-14C121BEDD9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60FB5-93FA-7844-7874-67622CB9C1C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C6C60-6AA0-4D22-70A1-A12C2A05D4CE}"/>
              </a:ext>
            </a:extLst>
          </p:cNvPr>
          <p:cNvSpPr txBox="1"/>
          <p:nvPr/>
        </p:nvSpPr>
        <p:spPr>
          <a:xfrm>
            <a:off x="571868" y="392910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2D874F-BEC9-CED3-35A0-9C86DACE52CA}"/>
              </a:ext>
            </a:extLst>
          </p:cNvPr>
          <p:cNvSpPr txBox="1"/>
          <p:nvPr/>
        </p:nvSpPr>
        <p:spPr>
          <a:xfrm>
            <a:off x="3313954" y="405982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E5C4C2-6CC8-E315-8C32-573494F380DC}"/>
              </a:ext>
            </a:extLst>
          </p:cNvPr>
          <p:cNvSpPr txBox="1"/>
          <p:nvPr/>
        </p:nvSpPr>
        <p:spPr>
          <a:xfrm>
            <a:off x="6598128" y="371592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44F6C7-A7A0-486E-71DC-9F8E0637E5D4}"/>
              </a:ext>
            </a:extLst>
          </p:cNvPr>
          <p:cNvSpPr txBox="1"/>
          <p:nvPr/>
        </p:nvSpPr>
        <p:spPr>
          <a:xfrm>
            <a:off x="9581698" y="351727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3" name="Picture 2" descr="A blurry image of a computer screen&#10;&#10;AI-generated content may be incorrect.">
            <a:extLst>
              <a:ext uri="{FF2B5EF4-FFF2-40B4-BE49-F238E27FC236}">
                <a16:creationId xmlns:a16="http://schemas.microsoft.com/office/drawing/2014/main" id="{7920C651-3F28-D71E-99F1-D124A1E4B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3132"/>
            <a:ext cx="12192000" cy="1784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9F649D-04AF-101B-8B89-25FE42E7BD6F}"/>
              </a:ext>
            </a:extLst>
          </p:cNvPr>
          <p:cNvSpPr txBox="1"/>
          <p:nvPr/>
        </p:nvSpPr>
        <p:spPr>
          <a:xfrm>
            <a:off x="10507409" y="669754"/>
            <a:ext cx="9352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F0000"/>
                </a:solidFill>
              </a:rPr>
              <a:t>Rendering</a:t>
            </a:r>
          </a:p>
        </p:txBody>
      </p:sp>
      <p:pic>
        <p:nvPicPr>
          <p:cNvPr id="13" name="Picture 12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4F927C21-DE7E-FE93-1DA7-C2C2A4728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812" y="983879"/>
            <a:ext cx="1579188" cy="23687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0EDF8-AE98-E01B-5F93-8554011F9D86}"/>
              </a:ext>
            </a:extLst>
          </p:cNvPr>
          <p:cNvSpPr txBox="1"/>
          <p:nvPr/>
        </p:nvSpPr>
        <p:spPr>
          <a:xfrm>
            <a:off x="6394315" y="5523738"/>
            <a:ext cx="5797685" cy="7386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Remark: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For simple chart, HTML table can be extracted more correctly.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Description provides wrong colors for each section of the pie chart.</a:t>
            </a:r>
          </a:p>
        </p:txBody>
      </p:sp>
    </p:spTree>
    <p:extLst>
      <p:ext uri="{BB962C8B-B14F-4D97-AF65-F5344CB8AC3E}">
        <p14:creationId xmlns:p14="http://schemas.microsoft.com/office/powerpoint/2010/main" val="90767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918E7-977B-C008-06E6-F952C83E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grocery price&#10;&#10;AI-generated content may be incorrect.">
            <a:extLst>
              <a:ext uri="{FF2B5EF4-FFF2-40B4-BE49-F238E27FC236}">
                <a16:creationId xmlns:a16="http://schemas.microsoft.com/office/drawing/2014/main" id="{75F400C7-0A83-F7C6-DC30-378FEC800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" b="10955"/>
          <a:stretch>
            <a:fillRect/>
          </a:stretch>
        </p:blipFill>
        <p:spPr>
          <a:xfrm>
            <a:off x="2330450" y="70292"/>
            <a:ext cx="4419965" cy="2753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A8AD1-94FA-EEE5-C99B-2676638F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82CA9-9FC3-08AB-D104-6FFDE1DAFFD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68F36-8641-FC8E-C510-04CC55B4FA8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20F7F-9419-C8DF-6707-CEBA791B3FF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F98031-72A7-8956-0DB9-D213F3A260C7}"/>
              </a:ext>
            </a:extLst>
          </p:cNvPr>
          <p:cNvSpPr txBox="1"/>
          <p:nvPr/>
        </p:nvSpPr>
        <p:spPr>
          <a:xfrm>
            <a:off x="571868" y="265910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919BF-1D80-3FB0-5C25-70E84C5B0DBA}"/>
              </a:ext>
            </a:extLst>
          </p:cNvPr>
          <p:cNvSpPr txBox="1"/>
          <p:nvPr/>
        </p:nvSpPr>
        <p:spPr>
          <a:xfrm>
            <a:off x="3313954" y="278982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77CFBE-6786-315F-5E21-961073444E36}"/>
              </a:ext>
            </a:extLst>
          </p:cNvPr>
          <p:cNvSpPr txBox="1"/>
          <p:nvPr/>
        </p:nvSpPr>
        <p:spPr>
          <a:xfrm>
            <a:off x="6598128" y="244592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E86A2-D075-6DB5-F287-E91D23A8F9A3}"/>
              </a:ext>
            </a:extLst>
          </p:cNvPr>
          <p:cNvSpPr txBox="1"/>
          <p:nvPr/>
        </p:nvSpPr>
        <p:spPr>
          <a:xfrm>
            <a:off x="9581698" y="224727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648FD5-A840-7C2D-7C31-94E4C723F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66"/>
          <a:stretch>
            <a:fillRect/>
          </a:stretch>
        </p:blipFill>
        <p:spPr>
          <a:xfrm>
            <a:off x="0" y="3201219"/>
            <a:ext cx="12192000" cy="3174181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0F81C6C7-3AA5-EF72-6E34-5D31B90A0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552" y="5141890"/>
            <a:ext cx="3029304" cy="123351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029E84AB-67D4-CF8E-AB96-404B43D32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566" y="3841330"/>
            <a:ext cx="1204434" cy="25340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686F61-43A5-3F6A-F279-E0FD521EFFB4}"/>
              </a:ext>
            </a:extLst>
          </p:cNvPr>
          <p:cNvSpPr txBox="1"/>
          <p:nvPr/>
        </p:nvSpPr>
        <p:spPr>
          <a:xfrm>
            <a:off x="0" y="5636736"/>
            <a:ext cx="6159499" cy="7386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Remark: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For line chart with many values, “&lt;image&gt;\</a:t>
            </a:r>
            <a:r>
              <a:rPr lang="en-US" sz="1400" dirty="0" err="1"/>
              <a:t>nParse</a:t>
            </a:r>
            <a:r>
              <a:rPr lang="en-US" sz="1400" dirty="0"/>
              <a:t> the figure.” can give better explanation than “&lt;image&gt;\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detail.”</a:t>
            </a:r>
          </a:p>
        </p:txBody>
      </p:sp>
    </p:spTree>
    <p:extLst>
      <p:ext uri="{BB962C8B-B14F-4D97-AF65-F5344CB8AC3E}">
        <p14:creationId xmlns:p14="http://schemas.microsoft.com/office/powerpoint/2010/main" val="11277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F6CBE-F43E-80C4-DB75-C126291DE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wine market&#10;&#10;AI-generated content may be incorrect.">
            <a:extLst>
              <a:ext uri="{FF2B5EF4-FFF2-40B4-BE49-F238E27FC236}">
                <a16:creationId xmlns:a16="http://schemas.microsoft.com/office/drawing/2014/main" id="{2350C7C0-87F4-E2A1-8734-D7E139D3C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 b="9848"/>
          <a:stretch>
            <a:fillRect/>
          </a:stretch>
        </p:blipFill>
        <p:spPr>
          <a:xfrm>
            <a:off x="3920204" y="72079"/>
            <a:ext cx="4420131" cy="2810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ABDAA2-BB07-AFC8-D6A0-067A2CEC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chart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37BD4-1ACB-73BB-E3F9-002BD48A354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E48FC-21C0-E1A8-0FBF-DFC650D719A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942AB-FBA9-448D-080A-88101B3ADAE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A6937-A2E0-517A-B1AA-DE751159C48B}"/>
              </a:ext>
            </a:extLst>
          </p:cNvPr>
          <p:cNvSpPr txBox="1"/>
          <p:nvPr/>
        </p:nvSpPr>
        <p:spPr>
          <a:xfrm>
            <a:off x="571868" y="295755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604F3-AC01-C5C4-E9C0-96488783805F}"/>
              </a:ext>
            </a:extLst>
          </p:cNvPr>
          <p:cNvSpPr txBox="1"/>
          <p:nvPr/>
        </p:nvSpPr>
        <p:spPr>
          <a:xfrm>
            <a:off x="3313954" y="308827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7DA89F-AB84-828C-19C8-DD99DC0766B8}"/>
              </a:ext>
            </a:extLst>
          </p:cNvPr>
          <p:cNvSpPr txBox="1"/>
          <p:nvPr/>
        </p:nvSpPr>
        <p:spPr>
          <a:xfrm>
            <a:off x="6598128" y="274437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AE8D7-586A-D95C-C0D3-95718E07925D}"/>
              </a:ext>
            </a:extLst>
          </p:cNvPr>
          <p:cNvSpPr txBox="1"/>
          <p:nvPr/>
        </p:nvSpPr>
        <p:spPr>
          <a:xfrm>
            <a:off x="9581698" y="254572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A1063-08F1-0B55-F8B0-1C8C56CF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337"/>
          <a:stretch>
            <a:fillRect/>
          </a:stretch>
        </p:blipFill>
        <p:spPr>
          <a:xfrm>
            <a:off x="0" y="3486427"/>
            <a:ext cx="12192000" cy="2917929"/>
          </a:xfrm>
          <a:prstGeom prst="rect">
            <a:avLst/>
          </a:prstGeom>
        </p:spPr>
      </p:pic>
      <p:pic>
        <p:nvPicPr>
          <p:cNvPr id="8" name="Picture 7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C6495373-D47D-BB5F-F208-85DCAF5E3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26" y="3486427"/>
            <a:ext cx="1314869" cy="28900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951D350F-6979-992B-77BB-C2FB17BC2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762" y="3504930"/>
            <a:ext cx="1453328" cy="28900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31E384-87FE-D69E-BB89-8A44CA63FE5A}"/>
              </a:ext>
            </a:extLst>
          </p:cNvPr>
          <p:cNvSpPr txBox="1"/>
          <p:nvPr/>
        </p:nvSpPr>
        <p:spPr>
          <a:xfrm>
            <a:off x="-1" y="5669108"/>
            <a:ext cx="9910763" cy="7386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Remark: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For “&lt;image&gt;\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detail.”, the model cannot define bubbles in the chart and uses “lines” instead.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While “&lt;image&gt;\</a:t>
            </a:r>
            <a:r>
              <a:rPr lang="en-US" sz="1400" dirty="0" err="1"/>
              <a:t>nParse</a:t>
            </a:r>
            <a:r>
              <a:rPr lang="en-US" sz="1400" dirty="0"/>
              <a:t> the figure.” describes as circles. </a:t>
            </a:r>
          </a:p>
        </p:txBody>
      </p:sp>
    </p:spTree>
    <p:extLst>
      <p:ext uri="{BB962C8B-B14F-4D97-AF65-F5344CB8AC3E}">
        <p14:creationId xmlns:p14="http://schemas.microsoft.com/office/powerpoint/2010/main" val="97951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3F0C2-A6A7-5865-E34A-C97002AF8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E9CDFA7B-990B-2BB9-8EFE-A561E4EE7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1"/>
          <a:stretch>
            <a:fillRect/>
          </a:stretch>
        </p:blipFill>
        <p:spPr>
          <a:xfrm>
            <a:off x="4111235" y="37108"/>
            <a:ext cx="4188215" cy="2967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02B957-807D-D38F-FAED-8551CEA5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Marimekko chart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4860B-9E3B-E252-D6E6-80B85F07985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70B01-0838-3854-8AD4-FC38F3355E5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14126-78BE-7108-C5B4-126C39CE7F2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E83A4-A300-0D88-9858-ADFD0691F121}"/>
              </a:ext>
            </a:extLst>
          </p:cNvPr>
          <p:cNvSpPr txBox="1"/>
          <p:nvPr/>
        </p:nvSpPr>
        <p:spPr>
          <a:xfrm>
            <a:off x="571868" y="295755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A692B-64E4-3A39-25A4-278D985516FD}"/>
              </a:ext>
            </a:extLst>
          </p:cNvPr>
          <p:cNvSpPr txBox="1"/>
          <p:nvPr/>
        </p:nvSpPr>
        <p:spPr>
          <a:xfrm>
            <a:off x="3313954" y="308827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9BC324-029A-26E9-88FB-ACAD837E3A12}"/>
              </a:ext>
            </a:extLst>
          </p:cNvPr>
          <p:cNvSpPr txBox="1"/>
          <p:nvPr/>
        </p:nvSpPr>
        <p:spPr>
          <a:xfrm>
            <a:off x="6598128" y="274437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4D3C0E-600D-EF05-C45A-0EADF04A41E5}"/>
              </a:ext>
            </a:extLst>
          </p:cNvPr>
          <p:cNvSpPr txBox="1"/>
          <p:nvPr/>
        </p:nvSpPr>
        <p:spPr>
          <a:xfrm>
            <a:off x="9581698" y="254572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4" name="Picture 3" descr="A black screen with many squares&#10;&#10;AI-generated content may be incorrect.">
            <a:extLst>
              <a:ext uri="{FF2B5EF4-FFF2-40B4-BE49-F238E27FC236}">
                <a16:creationId xmlns:a16="http://schemas.microsoft.com/office/drawing/2014/main" id="{2A9140D2-1AB8-557B-5698-5522E0A4D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07"/>
          <a:stretch>
            <a:fillRect/>
          </a:stretch>
        </p:blipFill>
        <p:spPr>
          <a:xfrm>
            <a:off x="0" y="3498525"/>
            <a:ext cx="12192000" cy="290862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DED7FE-D123-B22A-16A7-04DD77EEB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32" y="3514298"/>
            <a:ext cx="3159167" cy="290221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E1983D48-F3CB-3BB0-0136-C53F3A293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7"/>
          <a:stretch>
            <a:fillRect/>
          </a:stretch>
        </p:blipFill>
        <p:spPr>
          <a:xfrm>
            <a:off x="8151876" y="3514353"/>
            <a:ext cx="1203400" cy="29041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DF450B86-EAF9-F06F-0B3C-38591B13E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00"/>
          <a:stretch>
            <a:fillRect/>
          </a:stretch>
        </p:blipFill>
        <p:spPr>
          <a:xfrm>
            <a:off x="10174353" y="3520703"/>
            <a:ext cx="2011348" cy="290222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D36F5-E7F5-5516-9D54-6BD08B23B200}"/>
              </a:ext>
            </a:extLst>
          </p:cNvPr>
          <p:cNvSpPr txBox="1"/>
          <p:nvPr/>
        </p:nvSpPr>
        <p:spPr>
          <a:xfrm>
            <a:off x="0" y="5883114"/>
            <a:ext cx="61595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Error: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For chart with a lot of details, description and HTML table are incorrect. </a:t>
            </a:r>
          </a:p>
        </p:txBody>
      </p:sp>
    </p:spTree>
    <p:extLst>
      <p:ext uri="{BB962C8B-B14F-4D97-AF65-F5344CB8AC3E}">
        <p14:creationId xmlns:p14="http://schemas.microsoft.com/office/powerpoint/2010/main" val="357526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FF58-36E8-B447-5978-8C3F23732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the carbon emission trends&#10;&#10;AI-generated content may be incorrect.">
            <a:extLst>
              <a:ext uri="{FF2B5EF4-FFF2-40B4-BE49-F238E27FC236}">
                <a16:creationId xmlns:a16="http://schemas.microsoft.com/office/drawing/2014/main" id="{587707D0-0470-B818-9300-D90576667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2"/>
          <a:stretch>
            <a:fillRect/>
          </a:stretch>
        </p:blipFill>
        <p:spPr>
          <a:xfrm>
            <a:off x="3688426" y="0"/>
            <a:ext cx="3487073" cy="247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3FCAC7-5B2B-3861-8E9F-70ED7F6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plot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3995A-5163-1428-85A0-BA5A0470638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4D8F0-1459-AA7C-0B4D-23D3457C57E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B6F0D-D908-3B78-934B-1FD2A9C1415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F3734-CC88-5A37-2258-50307F5D1DB4}"/>
              </a:ext>
            </a:extLst>
          </p:cNvPr>
          <p:cNvSpPr txBox="1"/>
          <p:nvPr/>
        </p:nvSpPr>
        <p:spPr>
          <a:xfrm>
            <a:off x="571868" y="225270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B83F6-EF42-60C1-E37E-33169E96B622}"/>
              </a:ext>
            </a:extLst>
          </p:cNvPr>
          <p:cNvSpPr txBox="1"/>
          <p:nvPr/>
        </p:nvSpPr>
        <p:spPr>
          <a:xfrm>
            <a:off x="3313954" y="238342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52CE8-A848-26CE-897F-E8D7C25733B0}"/>
              </a:ext>
            </a:extLst>
          </p:cNvPr>
          <p:cNvSpPr txBox="1"/>
          <p:nvPr/>
        </p:nvSpPr>
        <p:spPr>
          <a:xfrm>
            <a:off x="6598128" y="203952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65099-72FF-3A95-6983-3ABC61856D8A}"/>
              </a:ext>
            </a:extLst>
          </p:cNvPr>
          <p:cNvSpPr txBox="1"/>
          <p:nvPr/>
        </p:nvSpPr>
        <p:spPr>
          <a:xfrm>
            <a:off x="9581698" y="184087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4" name="Picture 3" descr="A computer screen with many lights&#10;&#10;AI-generated content may be incorrect.">
            <a:extLst>
              <a:ext uri="{FF2B5EF4-FFF2-40B4-BE49-F238E27FC236}">
                <a16:creationId xmlns:a16="http://schemas.microsoft.com/office/drawing/2014/main" id="{28B200D5-791A-2686-152A-6260AA2A8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2462"/>
            <a:ext cx="12192000" cy="3614688"/>
          </a:xfrm>
          <a:prstGeom prst="rect">
            <a:avLst/>
          </a:prstGeom>
        </p:spPr>
      </p:pic>
      <p:pic>
        <p:nvPicPr>
          <p:cNvPr id="10" name="Picture 9" descr="A black screen with numbers and numbers&#10;&#10;AI-generated content may be incorrect.">
            <a:extLst>
              <a:ext uri="{FF2B5EF4-FFF2-40B4-BE49-F238E27FC236}">
                <a16:creationId xmlns:a16="http://schemas.microsoft.com/office/drawing/2014/main" id="{31B2881F-D09F-8A14-A6C4-09B6239D4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856" y="2802603"/>
            <a:ext cx="2190750" cy="35944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 descr="A graph of carbon emission trends&#10;&#10;AI-generated content may be incorrect.">
            <a:extLst>
              <a:ext uri="{FF2B5EF4-FFF2-40B4-BE49-F238E27FC236}">
                <a16:creationId xmlns:a16="http://schemas.microsoft.com/office/drawing/2014/main" id="{CE2B8CCF-17DC-3A8F-1F40-FB2CC5347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53" y="2801525"/>
            <a:ext cx="3530974" cy="35944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E40DD5E9-659E-CF34-C48E-773DD6AD44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890" y="2802603"/>
            <a:ext cx="1680161" cy="361468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97B58B-B05E-5864-A676-2999FFD69AEA}"/>
              </a:ext>
            </a:extLst>
          </p:cNvPr>
          <p:cNvSpPr txBox="1"/>
          <p:nvPr/>
        </p:nvSpPr>
        <p:spPr>
          <a:xfrm>
            <a:off x="-1" y="5896083"/>
            <a:ext cx="9273703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Error: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The model explains it as a line graph with circles (data points) and cannot determine different areas in the plot.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1B238A-02E5-DEEA-1670-A8FEEF8591F6}"/>
              </a:ext>
            </a:extLst>
          </p:cNvPr>
          <p:cNvSpPr/>
          <p:nvPr/>
        </p:nvSpPr>
        <p:spPr>
          <a:xfrm>
            <a:off x="173932" y="2801525"/>
            <a:ext cx="2459021" cy="680977"/>
          </a:xfrm>
          <a:prstGeom prst="rect">
            <a:avLst/>
          </a:prstGeom>
          <a:noFill/>
          <a:ln w="19050">
            <a:solidFill>
              <a:srgbClr val="16A8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843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7D865-E168-9A95-6ED0-7C91BD931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showing the growth of the european sector&#10;&#10;AI-generated content may be incorrect.">
            <a:extLst>
              <a:ext uri="{FF2B5EF4-FFF2-40B4-BE49-F238E27FC236}">
                <a16:creationId xmlns:a16="http://schemas.microsoft.com/office/drawing/2014/main" id="{A8323E6C-DA77-4920-29F7-C367CD8A9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5"/>
          <a:stretch>
            <a:fillRect/>
          </a:stretch>
        </p:blipFill>
        <p:spPr>
          <a:xfrm>
            <a:off x="4059880" y="88032"/>
            <a:ext cx="4353870" cy="3012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549C1-ACFA-D9EA-5A0A-B5C2C6CC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48103-83C7-AC4D-C8F7-C383FA60A9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57CBB-D151-C0E4-F2C9-896E0D64B35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AB610-F45F-D223-ADDD-50817582ADA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4790C4-54D5-7B09-F801-CF4245882F78}"/>
              </a:ext>
            </a:extLst>
          </p:cNvPr>
          <p:cNvSpPr txBox="1"/>
          <p:nvPr/>
        </p:nvSpPr>
        <p:spPr>
          <a:xfrm>
            <a:off x="571868" y="284960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FB85B4-801B-2D36-2993-3A224AC30447}"/>
              </a:ext>
            </a:extLst>
          </p:cNvPr>
          <p:cNvSpPr txBox="1"/>
          <p:nvPr/>
        </p:nvSpPr>
        <p:spPr>
          <a:xfrm>
            <a:off x="3313954" y="298032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C47544-8BB1-7D65-03AD-9A99911E41AB}"/>
              </a:ext>
            </a:extLst>
          </p:cNvPr>
          <p:cNvSpPr txBox="1"/>
          <p:nvPr/>
        </p:nvSpPr>
        <p:spPr>
          <a:xfrm>
            <a:off x="6598128" y="263642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3793A-EEBB-C5D5-092A-ECBB4010A317}"/>
              </a:ext>
            </a:extLst>
          </p:cNvPr>
          <p:cNvSpPr txBox="1"/>
          <p:nvPr/>
        </p:nvSpPr>
        <p:spPr>
          <a:xfrm>
            <a:off x="9581698" y="243777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D36BB5D-C6B3-7DE7-3AB0-F65B20270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0630"/>
            <a:ext cx="12192000" cy="3009932"/>
          </a:xfrm>
          <a:prstGeom prst="rect">
            <a:avLst/>
          </a:prstGeom>
        </p:spPr>
      </p:pic>
      <p:pic>
        <p:nvPicPr>
          <p:cNvPr id="8" name="Picture 7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82FF49F8-2539-D054-A4F2-0EE94A32A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08" y="3384409"/>
            <a:ext cx="1497825" cy="299257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C52E60A-60F9-2F00-50A2-E2276D3FE8F4}"/>
              </a:ext>
            </a:extLst>
          </p:cNvPr>
          <p:cNvSpPr/>
          <p:nvPr/>
        </p:nvSpPr>
        <p:spPr>
          <a:xfrm>
            <a:off x="1485900" y="3575050"/>
            <a:ext cx="647700" cy="139700"/>
          </a:xfrm>
          <a:prstGeom prst="ellipse">
            <a:avLst/>
          </a:prstGeom>
          <a:noFill/>
          <a:ln w="19050">
            <a:solidFill>
              <a:srgbClr val="16A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A59508-B7AC-A868-B7F0-644372B0A8A8}"/>
              </a:ext>
            </a:extLst>
          </p:cNvPr>
          <p:cNvSpPr/>
          <p:nvPr/>
        </p:nvSpPr>
        <p:spPr>
          <a:xfrm>
            <a:off x="3350467" y="3391877"/>
            <a:ext cx="2459021" cy="818173"/>
          </a:xfrm>
          <a:prstGeom prst="rect">
            <a:avLst/>
          </a:prstGeom>
          <a:noFill/>
          <a:ln w="19050">
            <a:solidFill>
              <a:srgbClr val="16A8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C8E835-3953-46E6-73F5-48B9DD448BBD}"/>
              </a:ext>
            </a:extLst>
          </p:cNvPr>
          <p:cNvSpPr/>
          <p:nvPr/>
        </p:nvSpPr>
        <p:spPr>
          <a:xfrm>
            <a:off x="3352056" y="5012234"/>
            <a:ext cx="2459021" cy="1134566"/>
          </a:xfrm>
          <a:prstGeom prst="rect">
            <a:avLst/>
          </a:prstGeom>
          <a:noFill/>
          <a:ln w="19050">
            <a:solidFill>
              <a:srgbClr val="16A8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0669E-483A-0172-B196-A40ECA8D369A}"/>
              </a:ext>
            </a:extLst>
          </p:cNvPr>
          <p:cNvSpPr/>
          <p:nvPr/>
        </p:nvSpPr>
        <p:spPr>
          <a:xfrm>
            <a:off x="170706" y="3401197"/>
            <a:ext cx="2459021" cy="1012053"/>
          </a:xfrm>
          <a:prstGeom prst="rect">
            <a:avLst/>
          </a:prstGeom>
          <a:noFill/>
          <a:ln w="19050">
            <a:solidFill>
              <a:srgbClr val="16A8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733B9C-6ACD-66E4-6331-5EACA55CF1A8}"/>
              </a:ext>
            </a:extLst>
          </p:cNvPr>
          <p:cNvSpPr txBox="1"/>
          <p:nvPr/>
        </p:nvSpPr>
        <p:spPr>
          <a:xfrm>
            <a:off x="4445001" y="5877213"/>
            <a:ext cx="7747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Remark: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The model can define number of scatter points in the graph and give corrected description.</a:t>
            </a:r>
          </a:p>
        </p:txBody>
      </p:sp>
    </p:spTree>
    <p:extLst>
      <p:ext uri="{BB962C8B-B14F-4D97-AF65-F5344CB8AC3E}">
        <p14:creationId xmlns:p14="http://schemas.microsoft.com/office/powerpoint/2010/main" val="256977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283C-0F6D-66F9-68D1-D216F21CB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stock prices&#10;&#10;AI-generated content may be incorrect.">
            <a:extLst>
              <a:ext uri="{FF2B5EF4-FFF2-40B4-BE49-F238E27FC236}">
                <a16:creationId xmlns:a16="http://schemas.microsoft.com/office/drawing/2014/main" id="{080161C4-6796-82B0-E11D-52BA69C38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94" y="106892"/>
            <a:ext cx="5033789" cy="3050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B34E7-C1E6-C85C-272F-4DA73D64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921DF-2092-9222-59F5-582368E92D2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B4C0A-5F29-64AE-522D-9BE39C92E71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50440-0A4E-A6A4-C863-70CAB9F4C46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536374-6E5D-099F-D844-B2611DDF3C8B}"/>
              </a:ext>
            </a:extLst>
          </p:cNvPr>
          <p:cNvSpPr txBox="1"/>
          <p:nvPr/>
        </p:nvSpPr>
        <p:spPr>
          <a:xfrm>
            <a:off x="571868" y="326870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66A5C4-138C-8567-35FB-3597C1890885}"/>
              </a:ext>
            </a:extLst>
          </p:cNvPr>
          <p:cNvSpPr txBox="1"/>
          <p:nvPr/>
        </p:nvSpPr>
        <p:spPr>
          <a:xfrm>
            <a:off x="3313954" y="339942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40D7E-2810-9E9B-E07E-FB853AB90D48}"/>
              </a:ext>
            </a:extLst>
          </p:cNvPr>
          <p:cNvSpPr txBox="1"/>
          <p:nvPr/>
        </p:nvSpPr>
        <p:spPr>
          <a:xfrm>
            <a:off x="6598128" y="305552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24127-1C65-4641-4944-147F8BCB465C}"/>
              </a:ext>
            </a:extLst>
          </p:cNvPr>
          <p:cNvSpPr txBox="1"/>
          <p:nvPr/>
        </p:nvSpPr>
        <p:spPr>
          <a:xfrm>
            <a:off x="9581698" y="285687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4" name="Picture 3" descr="A black screen with a black background&#10;&#10;AI-generated content may be incorrect.">
            <a:extLst>
              <a:ext uri="{FF2B5EF4-FFF2-40B4-BE49-F238E27FC236}">
                <a16:creationId xmlns:a16="http://schemas.microsoft.com/office/drawing/2014/main" id="{5F96E677-7999-E7FB-6FAE-5905AAF1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5691"/>
            <a:ext cx="12192000" cy="2585109"/>
          </a:xfrm>
          <a:prstGeom prst="rect">
            <a:avLst/>
          </a:prstGeom>
        </p:spPr>
      </p:pic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F334387-0DFD-F256-836E-9737D8C09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78" y="5167308"/>
            <a:ext cx="3011722" cy="121006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86649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963E6-D51E-E399-A087-3BB3DAA50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1581-52C1-617A-9D81-19336DC8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Thai plot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36389-8A05-455C-7599-AEE916E44B8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7FC75-D69B-FB79-067D-0D22E896E69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09AC6-B78C-0A2B-CF4B-EA446D6F35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0DBA7D-B67E-C01A-880E-090E028D38CF}"/>
              </a:ext>
            </a:extLst>
          </p:cNvPr>
          <p:cNvSpPr txBox="1"/>
          <p:nvPr/>
        </p:nvSpPr>
        <p:spPr>
          <a:xfrm>
            <a:off x="571868" y="3865607"/>
            <a:ext cx="1820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AFDE4-D809-3B37-51D6-15AFCCADB335}"/>
              </a:ext>
            </a:extLst>
          </p:cNvPr>
          <p:cNvSpPr txBox="1"/>
          <p:nvPr/>
        </p:nvSpPr>
        <p:spPr>
          <a:xfrm>
            <a:off x="3313954" y="3996320"/>
            <a:ext cx="236258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the figure.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A7EF33-0511-FF31-F2A5-FCEA590C5DE3}"/>
              </a:ext>
            </a:extLst>
          </p:cNvPr>
          <p:cNvSpPr txBox="1"/>
          <p:nvPr/>
        </p:nvSpPr>
        <p:spPr>
          <a:xfrm>
            <a:off x="6598128" y="3652425"/>
            <a:ext cx="2229487" cy="75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nParse</a:t>
            </a:r>
            <a:r>
              <a:rPr lang="en-US" sz="1400" dirty="0"/>
              <a:t> all charts and tables. Extract data as HTML tables.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32C14F-B27C-6C8E-A6B7-2A1A3AB4D19D}"/>
              </a:ext>
            </a:extLst>
          </p:cNvPr>
          <p:cNvSpPr txBox="1"/>
          <p:nvPr/>
        </p:nvSpPr>
        <p:spPr>
          <a:xfrm>
            <a:off x="9581698" y="3453770"/>
            <a:ext cx="2468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&lt;image&gt;\</a:t>
            </a:r>
            <a:r>
              <a:rPr lang="en-US" sz="1400" dirty="0" err="1"/>
              <a:t>nDescribe</a:t>
            </a:r>
            <a:r>
              <a:rPr lang="en-US" sz="1400" dirty="0"/>
              <a:t> this image in detail. Parse all chart and table data and output them as HTML tables.</a:t>
            </a:r>
          </a:p>
        </p:txBody>
      </p:sp>
      <p:pic>
        <p:nvPicPr>
          <p:cNvPr id="4" name="Picture 3" descr="A black screen with many small text&#10;&#10;AI-generated content may be incorrect.">
            <a:extLst>
              <a:ext uri="{FF2B5EF4-FFF2-40B4-BE49-F238E27FC236}">
                <a16:creationId xmlns:a16="http://schemas.microsoft.com/office/drawing/2014/main" id="{B8432D1E-90B8-14B2-CBFA-0221A1FD7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7832"/>
            <a:ext cx="12192000" cy="1995699"/>
          </a:xfrm>
          <a:prstGeom prst="rect">
            <a:avLst/>
          </a:prstGeom>
        </p:spPr>
      </p:pic>
      <p:pic>
        <p:nvPicPr>
          <p:cNvPr id="8" name="Picture 7" descr="A graph showing the growth of a product&#10;&#10;AI-generated content may be incorrect.">
            <a:extLst>
              <a:ext uri="{FF2B5EF4-FFF2-40B4-BE49-F238E27FC236}">
                <a16:creationId xmlns:a16="http://schemas.microsoft.com/office/drawing/2014/main" id="{5B1014FC-5DFB-C42F-1F41-1818D496A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01" y="25398"/>
            <a:ext cx="6414051" cy="365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9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D9E47-E56E-24BC-3759-6464910AB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22FC-45F1-1A59-8C3B-127FFB46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7AD27-13B0-4F7C-9815-3EC71207F3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7556" y="910416"/>
            <a:ext cx="10903984" cy="53956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Training strategy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Graph description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&lt;image&gt;\</a:t>
            </a:r>
            <a:r>
              <a:rPr lang="en-US" sz="1600" dirty="0" err="1"/>
              <a:t>nDescribe</a:t>
            </a:r>
            <a:r>
              <a:rPr lang="en-US" sz="1600" dirty="0"/>
              <a:t> this image in detail.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Graph to markdown/HTML table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&lt;image&gt;\</a:t>
            </a:r>
            <a:r>
              <a:rPr lang="en-US" sz="1600" dirty="0" err="1"/>
              <a:t>nParse</a:t>
            </a:r>
            <a:r>
              <a:rPr lang="en-US" sz="1600" dirty="0"/>
              <a:t> the figure.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&lt;image&gt;\</a:t>
            </a:r>
            <a:r>
              <a:rPr lang="en-US" sz="1600" dirty="0" err="1"/>
              <a:t>nParse</a:t>
            </a:r>
            <a:r>
              <a:rPr lang="en-US" sz="1600" dirty="0"/>
              <a:t> all charts and tables. Extract data as HTML tables.</a:t>
            </a:r>
          </a:p>
          <a:p>
            <a:pPr marL="460375" lvl="2" indent="0">
              <a:lnSpc>
                <a:spcPct val="150000"/>
              </a:lnSpc>
              <a:buNone/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b="1" dirty="0"/>
              <a:t>One graph vs Multiple graphs in an image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For one graph, the model gives more explanation and more corrected markdown/HTML table than multiple graphs in an image.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Method 1: Scan overall image </a:t>
            </a:r>
            <a:r>
              <a:rPr lang="en-US" sz="1600" dirty="0">
                <a:sym typeface="Wingdings" panose="05000000000000000000" pitchFamily="2" charset="2"/>
              </a:rPr>
              <a:t> focus on each image in the picture</a:t>
            </a:r>
            <a:r>
              <a:rPr lang="en-US" sz="16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Method 2: Resolution modes (Tiny, Small, Base, Large, Gundam) </a:t>
            </a:r>
            <a:r>
              <a:rPr lang="en-US" sz="1600" dirty="0">
                <a:sym typeface="Wingdings" panose="05000000000000000000" pitchFamily="2" charset="2"/>
              </a:rPr>
              <a:t> compression ratios/numbers of vision tokens</a:t>
            </a:r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0A21A-50AD-043B-5576-424975E3F19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2CA5-1205-66D8-936E-F1A68E1403A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Confidential / internal tag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0D1AC-D86E-4278-B89C-6FD79AE4E3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28</a:t>
            </a:fld>
            <a:endParaRPr lang="en-US" dirty="0"/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7FBF8A99-7CCC-C9FA-28D1-D0C66C035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88" y="0"/>
            <a:ext cx="2906556" cy="23454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3B2DD2-65DD-288E-C3A9-CAA3A1F7D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2350582"/>
            <a:ext cx="3759200" cy="24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5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7D9FE-99BB-E7B5-2D8E-38D28749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4FDB-E509-3EA5-3EAD-AD1F9890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263674"/>
            <a:ext cx="4276556" cy="5460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labeling for graph/chart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30A14-6103-EEDC-BCAF-FBF78A90C6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93305" y="604771"/>
            <a:ext cx="8614913" cy="630499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Introduction: This image displays…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### Top Section / Middle Section / Bottom Section: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**Title**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200" dirty="0">
                <a:solidFill>
                  <a:srgbClr val="0000FF"/>
                </a:solidFill>
              </a:rPr>
              <a:t>**</a:t>
            </a:r>
            <a:r>
              <a:rPr lang="en-US" sz="1200" dirty="0">
                <a:solidFill>
                  <a:srgbClr val="FF0000"/>
                </a:solidFill>
              </a:rPr>
              <a:t>Title name</a:t>
            </a:r>
            <a:r>
              <a:rPr lang="en-US" sz="1200" dirty="0">
                <a:solidFill>
                  <a:srgbClr val="0000FF"/>
                </a:solidFill>
              </a:rPr>
              <a:t>**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#### </a:t>
            </a:r>
            <a:r>
              <a:rPr lang="en-US" sz="1200" dirty="0">
                <a:solidFill>
                  <a:srgbClr val="FF0000"/>
                </a:solidFill>
              </a:rPr>
              <a:t>Graph title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**Graph Description**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200" dirty="0">
                <a:solidFill>
                  <a:srgbClr val="FF0000"/>
                </a:solidFill>
              </a:rPr>
              <a:t>This graph shows…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200" dirty="0">
                <a:solidFill>
                  <a:srgbClr val="FF0000"/>
                </a:solidFill>
              </a:rPr>
              <a:t>Type of graphs: line, bar, pie, bubble, area, scatter, trend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200" dirty="0">
                <a:solidFill>
                  <a:srgbClr val="FF0000"/>
                </a:solidFill>
              </a:rPr>
              <a:t>Type of relationships: linear, curvilinear, nonlinear, constant, positive, negative, cyclic, no relationship, hyperbola, parabola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200" dirty="0">
                <a:solidFill>
                  <a:srgbClr val="FF0000"/>
                </a:solidFill>
              </a:rPr>
              <a:t>Explanation: Trend starts from…increasing sharply to…before declining towards…</a:t>
            </a:r>
            <a:endParaRPr lang="en-US" sz="1200" dirty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**Data Points on Graph**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200" dirty="0">
                <a:solidFill>
                  <a:srgbClr val="FF0000"/>
                </a:solidFill>
              </a:rPr>
              <a:t>X-axis represents…from…to…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200" dirty="0">
                <a:solidFill>
                  <a:srgbClr val="FF0000"/>
                </a:solidFill>
              </a:rPr>
              <a:t>Y-axis is…in the range of….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**Legend Box Next To Graph**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200" dirty="0">
                <a:solidFill>
                  <a:srgbClr val="FF0000"/>
                </a:solidFill>
              </a:rPr>
              <a:t>Legend 1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200" dirty="0">
                <a:solidFill>
                  <a:srgbClr val="FF0000"/>
                </a:solidFill>
              </a:rPr>
              <a:t>Legend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**Source Note Below Graph**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200" dirty="0">
                <a:solidFill>
                  <a:srgbClr val="0000FF"/>
                </a:solidFill>
              </a:rPr>
              <a:t>Sources: </a:t>
            </a:r>
            <a:r>
              <a:rPr lang="en-US" sz="1200" dirty="0">
                <a:solidFill>
                  <a:srgbClr val="FF0000"/>
                </a:solidFill>
              </a:rPr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Summary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C95DF-F4E3-9291-7808-ACF9BE4BEC6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ECFB8-C818-034E-510D-6001D7185DC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Confidential / internal tag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489F0-E04F-594D-70D2-955FACEADF8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8137D-E30A-AA0D-A049-690E7D8CC4CC}"/>
              </a:ext>
            </a:extLst>
          </p:cNvPr>
          <p:cNvSpPr txBox="1"/>
          <p:nvPr/>
        </p:nvSpPr>
        <p:spPr>
          <a:xfrm>
            <a:off x="7147888" y="263674"/>
            <a:ext cx="427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&lt;image&gt;\</a:t>
            </a:r>
            <a:r>
              <a:rPr lang="en-US" sz="1800" dirty="0" err="1"/>
              <a:t>nDescribe</a:t>
            </a:r>
            <a:r>
              <a:rPr lang="en-US" sz="1800" dirty="0"/>
              <a:t> this image in detail.</a:t>
            </a:r>
            <a:endParaRPr lang="th-T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1FDD7-A8A0-742E-4588-AEF56523C7B6}"/>
              </a:ext>
            </a:extLst>
          </p:cNvPr>
          <p:cNvSpPr txBox="1"/>
          <p:nvPr/>
        </p:nvSpPr>
        <p:spPr>
          <a:xfrm>
            <a:off x="6748547" y="881847"/>
            <a:ext cx="3598069" cy="276999"/>
          </a:xfrm>
          <a:prstGeom prst="rect">
            <a:avLst/>
          </a:prstGeom>
          <a:solidFill>
            <a:srgbClr val="BCEDCD"/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### Left Section / Middle Section / Right Section: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D491F8-34C9-D10B-6B8C-8A24B868293E}"/>
              </a:ext>
            </a:extLst>
          </p:cNvPr>
          <p:cNvCxnSpPr/>
          <p:nvPr/>
        </p:nvCxnSpPr>
        <p:spPr>
          <a:xfrm flipH="1">
            <a:off x="6148389" y="1022350"/>
            <a:ext cx="614361" cy="0"/>
          </a:xfrm>
          <a:prstGeom prst="straightConnector1">
            <a:avLst/>
          </a:prstGeom>
          <a:ln w="28575">
            <a:solidFill>
              <a:srgbClr val="BCE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44F2B6-1782-8D5D-4BC7-BD10413ADCEE}"/>
              </a:ext>
            </a:extLst>
          </p:cNvPr>
          <p:cNvSpPr txBox="1"/>
          <p:nvPr/>
        </p:nvSpPr>
        <p:spPr>
          <a:xfrm>
            <a:off x="8433054" y="1128145"/>
            <a:ext cx="1977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For presentation slides</a:t>
            </a:r>
            <a:endParaRPr lang="th-TH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357CC8-F13E-9128-A5BE-FB6ADF1629C2}"/>
              </a:ext>
            </a:extLst>
          </p:cNvPr>
          <p:cNvSpPr txBox="1"/>
          <p:nvPr/>
        </p:nvSpPr>
        <p:spPr>
          <a:xfrm>
            <a:off x="749424" y="3407488"/>
            <a:ext cx="1665286" cy="276999"/>
          </a:xfrm>
          <a:prstGeom prst="rect">
            <a:avLst/>
          </a:prstGeom>
          <a:solidFill>
            <a:srgbClr val="BCEDCD"/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**Remarkable point**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43C932-9985-F38A-BC1A-DF185CE5E284}"/>
              </a:ext>
            </a:extLst>
          </p:cNvPr>
          <p:cNvCxnSpPr>
            <a:cxnSpLocks/>
          </p:cNvCxnSpPr>
          <p:nvPr/>
        </p:nvCxnSpPr>
        <p:spPr>
          <a:xfrm>
            <a:off x="2402010" y="3545988"/>
            <a:ext cx="509589" cy="0"/>
          </a:xfrm>
          <a:prstGeom prst="straightConnector1">
            <a:avLst/>
          </a:prstGeom>
          <a:ln w="28575">
            <a:solidFill>
              <a:srgbClr val="BCE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3115-187A-2EDB-19E6-075DCF9C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description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6DAB-66D9-0C3D-614F-5D6337DB58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1039812"/>
            <a:ext cx="9734550" cy="42370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Main prompts:</a:t>
            </a:r>
          </a:p>
          <a:p>
            <a:pPr>
              <a:lnSpc>
                <a:spcPct val="150000"/>
              </a:lnSpc>
            </a:pPr>
            <a:r>
              <a:rPr lang="en-US" dirty="0"/>
              <a:t>&lt;image&gt;\</a:t>
            </a:r>
            <a:r>
              <a:rPr lang="en-US" dirty="0" err="1"/>
              <a:t>nDescribe</a:t>
            </a:r>
            <a:r>
              <a:rPr lang="en-US" dirty="0"/>
              <a:t> this image in detail.</a:t>
            </a:r>
          </a:p>
          <a:p>
            <a:pPr>
              <a:lnSpc>
                <a:spcPct val="150000"/>
              </a:lnSpc>
            </a:pPr>
            <a:r>
              <a:rPr lang="en-US" dirty="0"/>
              <a:t>&lt;image&gt;\</a:t>
            </a:r>
            <a:r>
              <a:rPr lang="en-US" dirty="0" err="1"/>
              <a:t>nParse</a:t>
            </a:r>
            <a:r>
              <a:rPr lang="en-US" dirty="0"/>
              <a:t> the figure.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Prompt engineering:</a:t>
            </a:r>
          </a:p>
          <a:p>
            <a:pPr>
              <a:lnSpc>
                <a:spcPct val="150000"/>
              </a:lnSpc>
            </a:pPr>
            <a:r>
              <a:rPr lang="en-US" dirty="0"/>
              <a:t>&lt;image&gt;\</a:t>
            </a:r>
            <a:r>
              <a:rPr lang="en-US" dirty="0" err="1"/>
              <a:t>nParse</a:t>
            </a:r>
            <a:r>
              <a:rPr lang="en-US" dirty="0"/>
              <a:t> all charts and tables. Extract data as HTML tables.</a:t>
            </a:r>
          </a:p>
          <a:p>
            <a:pPr>
              <a:lnSpc>
                <a:spcPct val="150000"/>
              </a:lnSpc>
            </a:pPr>
            <a:r>
              <a:rPr lang="en-US" dirty="0"/>
              <a:t>&lt;image&gt;\</a:t>
            </a:r>
            <a:r>
              <a:rPr lang="en-US" dirty="0" err="1"/>
              <a:t>nDescribe</a:t>
            </a:r>
            <a:r>
              <a:rPr lang="en-US" dirty="0"/>
              <a:t> this image in detail. Parse all chart and table data and output them as HTML tables.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B7AF1-F96E-DF40-59C2-C55822CE6E9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6A703-8441-610C-14BA-F9694C07C31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Confidential / internal tag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5DF5F-D615-5B31-3EEA-86DE999C118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18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C856D-CA1F-5964-04E3-77171766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38CB-E847-9895-5539-1313B97F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263674"/>
            <a:ext cx="4141786" cy="5460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labeling for infographic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EBAE6-D579-8268-F4DF-7213CC52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66380" y="1654221"/>
            <a:ext cx="3593184" cy="382190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Introduction: This image displays…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1. **Topic 1**: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     </a:t>
            </a:r>
            <a:r>
              <a:rPr lang="en-US" sz="1200" dirty="0">
                <a:solidFill>
                  <a:srgbClr val="FF0000"/>
                </a:solidFill>
              </a:rPr>
              <a:t>- Details…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2. **Topic 2**: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     </a:t>
            </a:r>
            <a:r>
              <a:rPr lang="en-US" sz="1200" dirty="0">
                <a:solidFill>
                  <a:srgbClr val="FF0000"/>
                </a:solidFill>
              </a:rPr>
              <a:t>- Details…</a:t>
            </a:r>
            <a:endParaRPr lang="en-US" sz="1200" dirty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3. **Topic 3**: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     </a:t>
            </a:r>
            <a:r>
              <a:rPr lang="en-US" sz="1200" dirty="0">
                <a:solidFill>
                  <a:srgbClr val="FF0000"/>
                </a:solidFill>
              </a:rPr>
              <a:t>- Details…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Summary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D28D5-A468-AD86-195A-CCDA5B4F2C2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34873-0DFF-C61D-A6E1-228FC813889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Confidential / internal tag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E4660-3850-84FA-7077-D97DC9646D0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0146D-3161-BC2B-BF09-7EFC6C38AEF4}"/>
              </a:ext>
            </a:extLst>
          </p:cNvPr>
          <p:cNvSpPr txBox="1"/>
          <p:nvPr/>
        </p:nvSpPr>
        <p:spPr>
          <a:xfrm>
            <a:off x="7147888" y="263674"/>
            <a:ext cx="427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&lt;image&gt;\</a:t>
            </a:r>
            <a:r>
              <a:rPr lang="en-US" sz="1800" dirty="0" err="1"/>
              <a:t>nDescribe</a:t>
            </a:r>
            <a:r>
              <a:rPr lang="en-US" sz="1800" dirty="0"/>
              <a:t> this image in detail.</a:t>
            </a:r>
            <a:endParaRPr lang="th-TH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C3AAECB-A58F-CE69-4DC1-E54E4251BDD3}"/>
              </a:ext>
            </a:extLst>
          </p:cNvPr>
          <p:cNvSpPr txBox="1">
            <a:spLocks/>
          </p:cNvSpPr>
          <p:nvPr/>
        </p:nvSpPr>
        <p:spPr>
          <a:xfrm>
            <a:off x="6293645" y="1233596"/>
            <a:ext cx="5135486" cy="51489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17488" indent="-217488" algn="l" defTabSz="914400" rtl="0" eaLnBrk="1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22701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FF0000"/>
                </a:solidFill>
              </a:rPr>
              <a:t>Introduction: This image displays…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**Title**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200" dirty="0">
                <a:solidFill>
                  <a:srgbClr val="0000FF"/>
                </a:solidFill>
              </a:rPr>
              <a:t>**</a:t>
            </a:r>
            <a:r>
              <a:rPr lang="en-US" sz="1200" dirty="0">
                <a:solidFill>
                  <a:srgbClr val="FF0000"/>
                </a:solidFill>
              </a:rPr>
              <a:t>Title name</a:t>
            </a:r>
            <a:r>
              <a:rPr lang="en-US" sz="1200" dirty="0">
                <a:solidFill>
                  <a:srgbClr val="0000FF"/>
                </a:solidFill>
              </a:rPr>
              <a:t>**</a:t>
            </a:r>
            <a:endParaRPr lang="en-US" sz="12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### Top Section / Middle Section / Bottom Section: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#### Left side / Middle side / Right side: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FF"/>
                </a:solidFill>
              </a:rPr>
              <a:t>1. **Topic 1**: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FF"/>
                </a:solidFill>
              </a:rPr>
              <a:t>     </a:t>
            </a:r>
            <a:r>
              <a:rPr lang="en-US" sz="1200" dirty="0">
                <a:solidFill>
                  <a:srgbClr val="FF0000"/>
                </a:solidFill>
              </a:rPr>
              <a:t>- Details…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FF"/>
                </a:solidFill>
              </a:rPr>
              <a:t>2. **Topic 2**: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FF"/>
                </a:solidFill>
              </a:rPr>
              <a:t>     </a:t>
            </a:r>
            <a:r>
              <a:rPr lang="en-US" sz="1200" dirty="0">
                <a:solidFill>
                  <a:srgbClr val="FF0000"/>
                </a:solidFill>
              </a:rPr>
              <a:t>- Details…</a:t>
            </a:r>
            <a:endParaRPr lang="en-US" sz="1200" dirty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FF"/>
                </a:solidFill>
              </a:rPr>
              <a:t>3. **Topic 3**: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FF"/>
                </a:solidFill>
              </a:rPr>
              <a:t>     </a:t>
            </a:r>
            <a:r>
              <a:rPr lang="en-US" sz="1200" dirty="0">
                <a:solidFill>
                  <a:srgbClr val="FF0000"/>
                </a:solidFill>
              </a:rPr>
              <a:t>- Details…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FF0000"/>
                </a:solidFill>
              </a:rPr>
              <a:t>Summary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9AC50-A015-D80B-B9E2-D0737EB8FB8C}"/>
              </a:ext>
            </a:extLst>
          </p:cNvPr>
          <p:cNvSpPr txBox="1"/>
          <p:nvPr/>
        </p:nvSpPr>
        <p:spPr>
          <a:xfrm>
            <a:off x="990996" y="1266936"/>
            <a:ext cx="3272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Template from DeepSeek-OCR</a:t>
            </a:r>
            <a:endParaRPr lang="th-T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20EBC-3062-57FF-2754-B65CE7DD4D89}"/>
              </a:ext>
            </a:extLst>
          </p:cNvPr>
          <p:cNvSpPr txBox="1"/>
          <p:nvPr/>
        </p:nvSpPr>
        <p:spPr>
          <a:xfrm>
            <a:off x="5928493" y="846312"/>
            <a:ext cx="2656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Modified template</a:t>
            </a:r>
            <a:endParaRPr lang="th-TH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587812-70F5-2E44-4D16-F7337E208389}"/>
              </a:ext>
            </a:extLst>
          </p:cNvPr>
          <p:cNvCxnSpPr>
            <a:cxnSpLocks/>
          </p:cNvCxnSpPr>
          <p:nvPr/>
        </p:nvCxnSpPr>
        <p:spPr>
          <a:xfrm>
            <a:off x="4360244" y="3314981"/>
            <a:ext cx="1309036" cy="0"/>
          </a:xfrm>
          <a:prstGeom prst="straightConnector1">
            <a:avLst/>
          </a:prstGeom>
          <a:ln w="76200">
            <a:solidFill>
              <a:srgbClr val="BCE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82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AEA0D-CAFE-9BB2-D3EC-BF94C0DE8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2B55E-0166-79AD-B66D-19251BB5479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56A66-EF4D-DAE6-A711-30299D77D2B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Confidential / internal tag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D916B-A3D4-31B0-8652-CF2AD4E37F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55DE8-8B43-F67B-D670-60A8F7693A2B}"/>
              </a:ext>
            </a:extLst>
          </p:cNvPr>
          <p:cNvSpPr txBox="1"/>
          <p:nvPr/>
        </p:nvSpPr>
        <p:spPr>
          <a:xfrm>
            <a:off x="2601104" y="1273094"/>
            <a:ext cx="7116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&lt;image&gt;\</a:t>
            </a:r>
            <a:r>
              <a:rPr lang="en-US" sz="1800" dirty="0" err="1"/>
              <a:t>nParse</a:t>
            </a:r>
            <a:r>
              <a:rPr lang="en-US" sz="1800" dirty="0"/>
              <a:t> the figure.</a:t>
            </a:r>
          </a:p>
          <a:p>
            <a:r>
              <a:rPr lang="en-US" sz="1800" dirty="0"/>
              <a:t>&lt;image&gt;\</a:t>
            </a:r>
            <a:r>
              <a:rPr lang="en-US" sz="1800" dirty="0" err="1"/>
              <a:t>nParse</a:t>
            </a:r>
            <a:r>
              <a:rPr lang="en-US" sz="1800" dirty="0"/>
              <a:t> all charts and tables. Extract data as HTML tables.</a:t>
            </a:r>
          </a:p>
        </p:txBody>
      </p:sp>
      <p:pic>
        <p:nvPicPr>
          <p:cNvPr id="9" name="Picture 8" descr="A blurry image of a computer screen&#10;&#10;AI-generated content may be incorrect.">
            <a:extLst>
              <a:ext uri="{FF2B5EF4-FFF2-40B4-BE49-F238E27FC236}">
                <a16:creationId xmlns:a16="http://schemas.microsoft.com/office/drawing/2014/main" id="{D6BBA27C-8EB6-9B83-E21F-584269003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2" t="29637" r="53160" b="19116"/>
          <a:stretch>
            <a:fillRect/>
          </a:stretch>
        </p:blipFill>
        <p:spPr>
          <a:xfrm>
            <a:off x="200077" y="3371783"/>
            <a:ext cx="4882552" cy="1875185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FCCE844-18FD-F4B5-4C73-353D5B851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6" t="2275" r="13799" b="85885"/>
          <a:stretch>
            <a:fillRect/>
          </a:stretch>
        </p:blipFill>
        <p:spPr>
          <a:xfrm>
            <a:off x="5260047" y="3371783"/>
            <a:ext cx="6752306" cy="12853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66219A7-C559-D12B-B44D-87302439A87A}"/>
              </a:ext>
            </a:extLst>
          </p:cNvPr>
          <p:cNvSpPr txBox="1">
            <a:spLocks/>
          </p:cNvSpPr>
          <p:nvPr/>
        </p:nvSpPr>
        <p:spPr>
          <a:xfrm>
            <a:off x="341313" y="341313"/>
            <a:ext cx="6654517" cy="5460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labeling for instruction fine-tuning</a:t>
            </a:r>
            <a:endParaRPr lang="th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4F0AAA-484A-5C16-21A3-4F9931D5228A}"/>
              </a:ext>
            </a:extLst>
          </p:cNvPr>
          <p:cNvSpPr txBox="1"/>
          <p:nvPr/>
        </p:nvSpPr>
        <p:spPr>
          <a:xfrm>
            <a:off x="1944211" y="2888529"/>
            <a:ext cx="1394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HTML table</a:t>
            </a:r>
            <a:endParaRPr lang="th-T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086E09-B499-B72D-8195-A95EE1C17027}"/>
              </a:ext>
            </a:extLst>
          </p:cNvPr>
          <p:cNvSpPr txBox="1"/>
          <p:nvPr/>
        </p:nvSpPr>
        <p:spPr>
          <a:xfrm>
            <a:off x="7709100" y="2888529"/>
            <a:ext cx="185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Markdown table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476755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CCE1-4451-6DB9-4BF0-CE37F3AD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labelling approaches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21610-71AC-183B-5B08-3521A3CB4F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413" y="985587"/>
            <a:ext cx="10650537" cy="2906963"/>
          </a:xfrm>
        </p:spPr>
        <p:txBody>
          <a:bodyPr/>
          <a:lstStyle/>
          <a:p>
            <a:r>
              <a:rPr lang="en-US" b="1" dirty="0"/>
              <a:t>Manual labeling </a:t>
            </a:r>
            <a:r>
              <a:rPr lang="en-US" dirty="0"/>
              <a:t>→ Internal labeling</a:t>
            </a:r>
            <a:br>
              <a:rPr lang="en-US" dirty="0"/>
            </a:br>
            <a:r>
              <a:rPr lang="en-US" dirty="0"/>
              <a:t>                                → Outsourcing</a:t>
            </a:r>
            <a:br>
              <a:rPr lang="en-US" dirty="0"/>
            </a:br>
            <a:r>
              <a:rPr lang="en-US" dirty="0"/>
              <a:t>                                → Crowdsourcing = platforms that distribute labeling tasks to online human workers </a:t>
            </a:r>
          </a:p>
          <a:p>
            <a:r>
              <a:rPr lang="en-US" b="1" dirty="0"/>
              <a:t>Automated labeling</a:t>
            </a:r>
            <a:r>
              <a:rPr lang="en-US" dirty="0"/>
              <a:t> → Programmatic labeling = using scripts to automatically label data</a:t>
            </a:r>
            <a:br>
              <a:rPr lang="en-US" dirty="0"/>
            </a:br>
            <a:r>
              <a:rPr lang="en-US" dirty="0"/>
              <a:t>                                       → Synthetic labeling = generates new data from existing datasets using GANs (a generator and a discriminator)</a:t>
            </a:r>
            <a:endParaRPr lang="en-US" sz="1100" dirty="0"/>
          </a:p>
          <a:p>
            <a:r>
              <a:rPr lang="en-US" b="1" dirty="0"/>
              <a:t>Hybrid approaches </a:t>
            </a:r>
            <a:r>
              <a:rPr lang="en-US" dirty="0"/>
              <a:t>→ use an algorithm to pre-label data,</a:t>
            </a:r>
            <a:br>
              <a:rPr lang="en-US" dirty="0"/>
            </a:br>
            <a:r>
              <a:rPr lang="en-US" dirty="0"/>
              <a:t>                                      → then human annotators (Human-in-the-loop strategy, HITL) review, validate, and correct the algorithm's output, focusing on complex or uncertain cases.</a:t>
            </a:r>
          </a:p>
          <a:p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3B025-23DB-E259-ADED-15D0A4860E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DBAC9-EB10-EF76-3A68-494FE33F4C2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D1DED-D420-31B8-4E32-9A3F22C41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32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0686D95-9828-DF15-4717-DBE0CD1C721A}"/>
              </a:ext>
            </a:extLst>
          </p:cNvPr>
          <p:cNvSpPr txBox="1">
            <a:spLocks/>
          </p:cNvSpPr>
          <p:nvPr/>
        </p:nvSpPr>
        <p:spPr>
          <a:xfrm>
            <a:off x="887413" y="4560781"/>
            <a:ext cx="8485187" cy="12064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17488" indent="-217488" algn="l" defTabSz="914400" rtl="0" eaLnBrk="1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22701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Use case data from Ann: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- </a:t>
            </a:r>
            <a:r>
              <a:rPr lang="en-US" dirty="0"/>
              <a:t>include documents, presentation slides, infographics of 2000+ files (more from </a:t>
            </a:r>
            <a:r>
              <a:rPr lang="en-US" dirty="0" err="1"/>
              <a:t>P’benz</a:t>
            </a:r>
            <a:r>
              <a:rPr lang="en-US" dirty="0"/>
              <a:t>)</a:t>
            </a:r>
            <a:endParaRPr lang="en-US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- source: web scraping for PMU (</a:t>
            </a:r>
            <a:r>
              <a:rPr lang="th-TH" dirty="0"/>
              <a:t>วิเคราะห์สินเชื่อ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70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AD73-027C-D209-92C2-E1677D5C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17AE-B9BA-B445-9F74-7C04939B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OCR:</a:t>
            </a:r>
          </a:p>
          <a:p>
            <a:pPr>
              <a:lnSpc>
                <a:spcPct val="170000"/>
              </a:lnSpc>
            </a:pPr>
            <a:r>
              <a:rPr lang="en-US" dirty="0"/>
              <a:t>- &lt;image&gt;\n&lt;|grounding|&gt;Convert the document to markdown.</a:t>
            </a:r>
          </a:p>
          <a:p>
            <a:pPr>
              <a:lnSpc>
                <a:spcPct val="170000"/>
              </a:lnSpc>
            </a:pPr>
            <a:r>
              <a:rPr lang="en-US" dirty="0"/>
              <a:t>- &lt;image&gt;\</a:t>
            </a:r>
            <a:r>
              <a:rPr lang="en-US" dirty="0" err="1"/>
              <a:t>nFree</a:t>
            </a:r>
            <a:r>
              <a:rPr lang="en-US" dirty="0"/>
              <a:t> OCR.</a:t>
            </a:r>
          </a:p>
          <a:p>
            <a:pPr>
              <a:lnSpc>
                <a:spcPct val="170000"/>
              </a:lnSpc>
            </a:pPr>
            <a:r>
              <a:rPr lang="en-US" dirty="0"/>
              <a:t>- [x]&lt;image&gt;\n&lt;|grounding|&gt;OCR the image.</a:t>
            </a:r>
          </a:p>
          <a:p>
            <a:pPr>
              <a:lnSpc>
                <a:spcPct val="170000"/>
              </a:lnSpc>
            </a:pPr>
            <a:br>
              <a:rPr lang="en-US" dirty="0"/>
            </a:b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- &lt;image&gt;\</a:t>
            </a:r>
            <a:r>
              <a:rPr lang="en-US" dirty="0" err="1"/>
              <a:t>nConvert</a:t>
            </a:r>
            <a:r>
              <a:rPr lang="en-US" dirty="0"/>
              <a:t> the document to markdown.</a:t>
            </a:r>
          </a:p>
          <a:p>
            <a:pPr>
              <a:lnSpc>
                <a:spcPct val="170000"/>
              </a:lnSpc>
            </a:pPr>
            <a:r>
              <a:rPr lang="en-US" dirty="0"/>
              <a:t>- &lt;image&gt;\</a:t>
            </a:r>
            <a:r>
              <a:rPr lang="en-US" dirty="0" err="1"/>
              <a:t>nConvert</a:t>
            </a:r>
            <a:r>
              <a:rPr lang="en-US" dirty="0"/>
              <a:t> the document to markdown. Extract tables as HTML tables.</a:t>
            </a:r>
          </a:p>
          <a:p>
            <a:pPr>
              <a:lnSpc>
                <a:spcPct val="170000"/>
              </a:lnSpc>
            </a:pPr>
            <a:r>
              <a:rPr lang="en-US" dirty="0"/>
              <a:t>- &lt;image&gt;\</a:t>
            </a:r>
            <a:r>
              <a:rPr lang="en-US" dirty="0" err="1"/>
              <a:t>nConvert</a:t>
            </a:r>
            <a:r>
              <a:rPr lang="en-US" dirty="0"/>
              <a:t> the document to markdown. Preserve all headings, lists, and reading order. All detected tables must be outputted as full HTML tables, not Markdown tables.</a:t>
            </a:r>
          </a:p>
          <a:p>
            <a:pPr>
              <a:lnSpc>
                <a:spcPct val="170000"/>
              </a:lnSpc>
            </a:pPr>
            <a:r>
              <a:rPr lang="en-US" dirty="0"/>
              <a:t>- &lt;image&gt;\n&lt;|grounding|&gt;Convert the document to markdown. Remove bounding boxes.</a:t>
            </a:r>
          </a:p>
          <a:p>
            <a:pPr>
              <a:lnSpc>
                <a:spcPct val="170000"/>
              </a:lnSpc>
            </a:pPr>
            <a:r>
              <a:rPr lang="en-US" dirty="0"/>
              <a:t>- &lt;image&gt;\n&lt;|grounding|&gt;Convert the document to markdown. Remove grounding.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16016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3929-C10D-0C16-880B-CED7427A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description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2CE1-9870-D543-E7BE-5CCBBE24F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1325563"/>
          </a:xfrm>
        </p:spPr>
        <p:txBody>
          <a:bodyPr/>
          <a:lstStyle/>
          <a:p>
            <a:r>
              <a:rPr lang="th-TH" altLang="th-TH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th-TH" altLang="th-TH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altLang="th-TH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th-TH" altLang="th-TH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Bubble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Marimekko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th-TH" altLang="th-TH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h-TH" altLang="th-TH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Infographic</a:t>
            </a:r>
            <a:endParaRPr kumimoji="0" lang="th-TH" altLang="th-TH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th-T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5937BC-1DD7-7921-E6F0-00160DCB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0667"/>
            <a:ext cx="12192000" cy="355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41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117F-DE4E-4315-9426-5E758DD4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examples in BBL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9955E-97DE-5FF8-1696-1982F999224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2770B-3768-62B4-008C-DB3C547FC8D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FEA20-26FB-34BF-B9E0-C5F47EFBAF4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F23F44-5813-D969-75C4-B2D91766E6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Presentation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Infographics</a:t>
            </a:r>
          </a:p>
          <a:p>
            <a:endParaRPr lang="th-TH" dirty="0"/>
          </a:p>
        </p:txBody>
      </p:sp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A8823214-326E-43D6-DF38-287C5D83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04" y="3180586"/>
            <a:ext cx="2241219" cy="3169413"/>
          </a:xfrm>
          <a:prstGeom prst="rect">
            <a:avLst/>
          </a:prstGeom>
        </p:spPr>
      </p:pic>
      <p:pic>
        <p:nvPicPr>
          <p:cNvPr id="12" name="Picture 11" descr="A cover of a book&#10;&#10;AI-generated content may be incorrect.">
            <a:extLst>
              <a:ext uri="{FF2B5EF4-FFF2-40B4-BE49-F238E27FC236}">
                <a16:creationId xmlns:a16="http://schemas.microsoft.com/office/drawing/2014/main" id="{B22279CE-3A11-88D2-E88D-BEE189998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9" y="3180586"/>
            <a:ext cx="2241219" cy="3169413"/>
          </a:xfrm>
          <a:prstGeom prst="rect">
            <a:avLst/>
          </a:prstGeom>
        </p:spPr>
      </p:pic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0DB6AC7F-129E-DC0B-587F-8E819C1F4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32" y="3180586"/>
            <a:ext cx="2241219" cy="3169413"/>
          </a:xfrm>
          <a:prstGeom prst="rect">
            <a:avLst/>
          </a:prstGeom>
        </p:spPr>
      </p:pic>
      <p:pic>
        <p:nvPicPr>
          <p:cNvPr id="14" name="Picture 13" descr="A close-up of a document&#10;&#10;AI-generated content may be incorrect.">
            <a:extLst>
              <a:ext uri="{FF2B5EF4-FFF2-40B4-BE49-F238E27FC236}">
                <a16:creationId xmlns:a16="http://schemas.microsoft.com/office/drawing/2014/main" id="{85287A91-C755-8535-3A78-2CAEB899F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39" y="3180587"/>
            <a:ext cx="2241219" cy="3169414"/>
          </a:xfrm>
          <a:prstGeom prst="rect">
            <a:avLst/>
          </a:prstGeom>
        </p:spPr>
      </p:pic>
      <p:pic>
        <p:nvPicPr>
          <p:cNvPr id="1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8097C555-845A-85D6-B9E8-BB076FC50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46" y="4644462"/>
            <a:ext cx="3076854" cy="1730514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7298F6EA-30A4-BECD-BEDB-2278DFC9D2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47" y="1130300"/>
            <a:ext cx="3076853" cy="1730514"/>
          </a:xfrm>
          <a:prstGeom prst="rect">
            <a:avLst/>
          </a:prstGeom>
        </p:spPr>
      </p:pic>
      <p:pic>
        <p:nvPicPr>
          <p:cNvPr id="17" name="Picture 16" descr="A close-up of a graph&#10;&#10;AI-generated content may be incorrect.">
            <a:extLst>
              <a:ext uri="{FF2B5EF4-FFF2-40B4-BE49-F238E27FC236}">
                <a16:creationId xmlns:a16="http://schemas.microsoft.com/office/drawing/2014/main" id="{C9B9350A-CF2C-E08F-2FF9-C1C1B059E7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47" y="2884932"/>
            <a:ext cx="3076853" cy="1730514"/>
          </a:xfrm>
          <a:prstGeom prst="rect">
            <a:avLst/>
          </a:prstGeom>
        </p:spPr>
      </p:pic>
      <p:pic>
        <p:nvPicPr>
          <p:cNvPr id="18" name="Picture 17" descr="A purple and white infographic with numbers and charts&#10;&#10;AI-generated content may be incorrect.">
            <a:extLst>
              <a:ext uri="{FF2B5EF4-FFF2-40B4-BE49-F238E27FC236}">
                <a16:creationId xmlns:a16="http://schemas.microsoft.com/office/drawing/2014/main" id="{76A57179-8CEA-5D67-9276-F5A5D65E79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89" y="512173"/>
            <a:ext cx="1954431" cy="2443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A8380A-3FBE-DF15-BA9F-C00B606A01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058" y="512303"/>
            <a:ext cx="1957037" cy="24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1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99DFE-06EC-097E-720E-8B336C15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diagram of a wine market&#10;&#10;AI-generated content may be incorrect.">
            <a:extLst>
              <a:ext uri="{FF2B5EF4-FFF2-40B4-BE49-F238E27FC236}">
                <a16:creationId xmlns:a16="http://schemas.microsoft.com/office/drawing/2014/main" id="{BE2147F8-6A31-425C-0107-7064C9A2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84" y="794717"/>
            <a:ext cx="2656816" cy="1992612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C45ED3-E8FE-5580-2B33-68EA70D76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802" y="4447646"/>
            <a:ext cx="2619049" cy="19655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75D469-D883-DEB2-1FC3-0B9A54DD9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52" y="2587377"/>
            <a:ext cx="2748232" cy="2061175"/>
          </a:xfrm>
          <a:prstGeom prst="rect">
            <a:avLst/>
          </a:prstGeom>
        </p:spPr>
      </p:pic>
      <p:pic>
        <p:nvPicPr>
          <p:cNvPr id="28" name="Picture 27" descr="A graph showing the carbon emission trends&#10;&#10;AI-generated content may be incorrect.">
            <a:extLst>
              <a:ext uri="{FF2B5EF4-FFF2-40B4-BE49-F238E27FC236}">
                <a16:creationId xmlns:a16="http://schemas.microsoft.com/office/drawing/2014/main" id="{3C320080-FEBD-90CF-D617-751FBC64C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53" y="4451565"/>
            <a:ext cx="2656815" cy="1993901"/>
          </a:xfrm>
          <a:prstGeom prst="rect">
            <a:avLst/>
          </a:prstGeom>
        </p:spPr>
      </p:pic>
      <p:pic>
        <p:nvPicPr>
          <p:cNvPr id="30" name="Picture 29" descr="A graph showing the growth of the european sector&#10;&#10;AI-generated content may be incorrect.">
            <a:extLst>
              <a:ext uri="{FF2B5EF4-FFF2-40B4-BE49-F238E27FC236}">
                <a16:creationId xmlns:a16="http://schemas.microsoft.com/office/drawing/2014/main" id="{1B4E80A1-B801-75B7-103E-6AF005DFB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84" y="4417499"/>
            <a:ext cx="2656817" cy="1992612"/>
          </a:xfrm>
          <a:prstGeom prst="rect">
            <a:avLst/>
          </a:prstGeom>
        </p:spPr>
      </p:pic>
      <p:pic>
        <p:nvPicPr>
          <p:cNvPr id="29" name="Picture 28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B328E63-72CA-ECD8-2D3E-089F94596A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08" y="2615994"/>
            <a:ext cx="2584499" cy="1939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70CE16-99B2-489B-9B04-87FD832E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testing data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01840-700A-30A6-5E66-DBFE812838D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84E60-9C61-77CA-3969-D3B7BA9BD3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3DC87-0AA2-0872-4B18-36675403DF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C36CD7-2727-BD3C-3FDF-562785F984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949324"/>
            <a:ext cx="3744629" cy="17494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Line/pie/bar/bubble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Scatter/area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Thai plot</a:t>
            </a:r>
          </a:p>
          <a:p>
            <a:endParaRPr lang="th-TH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CB0A63-11A9-4660-C076-7CE1831BF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84" y="2532441"/>
            <a:ext cx="2656816" cy="1992611"/>
          </a:xfrm>
          <a:prstGeom prst="rect">
            <a:avLst/>
          </a:prstGeom>
        </p:spPr>
      </p:pic>
      <p:pic>
        <p:nvPicPr>
          <p:cNvPr id="31" name="Picture 30" descr="A graph of financial growth&#10;&#10;AI-generated content may be incorrect.">
            <a:extLst>
              <a:ext uri="{FF2B5EF4-FFF2-40B4-BE49-F238E27FC236}">
                <a16:creationId xmlns:a16="http://schemas.microsoft.com/office/drawing/2014/main" id="{D16A1C58-20ED-3B9A-3305-A57010AB9D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00" y="782594"/>
            <a:ext cx="2571042" cy="1928282"/>
          </a:xfrm>
          <a:prstGeom prst="rect">
            <a:avLst/>
          </a:prstGeom>
        </p:spPr>
      </p:pic>
      <p:pic>
        <p:nvPicPr>
          <p:cNvPr id="33" name="Picture 32" descr="A graph of stock prices&#10;&#10;AI-generated content may be incorrect.">
            <a:extLst>
              <a:ext uri="{FF2B5EF4-FFF2-40B4-BE49-F238E27FC236}">
                <a16:creationId xmlns:a16="http://schemas.microsoft.com/office/drawing/2014/main" id="{7BD70EF5-31BD-4749-E964-41F4CFBA1C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4" y="4563910"/>
            <a:ext cx="3087006" cy="1870990"/>
          </a:xfrm>
          <a:prstGeom prst="rect">
            <a:avLst/>
          </a:prstGeom>
        </p:spPr>
      </p:pic>
      <p:pic>
        <p:nvPicPr>
          <p:cNvPr id="35" name="Picture 34" descr="A graph showing the growth of a product&#10;&#10;AI-generated content may be incorrect.">
            <a:extLst>
              <a:ext uri="{FF2B5EF4-FFF2-40B4-BE49-F238E27FC236}">
                <a16:creationId xmlns:a16="http://schemas.microsoft.com/office/drawing/2014/main" id="{A590CB2C-FB58-BB24-67D6-E7BEF24EC4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0" y="2670023"/>
            <a:ext cx="3205434" cy="1826289"/>
          </a:xfrm>
          <a:prstGeom prst="rect">
            <a:avLst/>
          </a:prstGeom>
        </p:spPr>
      </p:pic>
      <p:pic>
        <p:nvPicPr>
          <p:cNvPr id="32" name="Picture 31" descr="A bar graph with different colored arrows&#10;&#10;AI-generated content may be incorrect.">
            <a:extLst>
              <a:ext uri="{FF2B5EF4-FFF2-40B4-BE49-F238E27FC236}">
                <a16:creationId xmlns:a16="http://schemas.microsoft.com/office/drawing/2014/main" id="{94744442-BFBD-F786-5509-9C1E31150B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42" y="782595"/>
            <a:ext cx="2571042" cy="19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A0A80EDA-7B11-2C79-40F5-4F2997C30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70304"/>
            <a:ext cx="2476500" cy="3502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FFECE-6D27-C308-EC59-D993B008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prompts</a:t>
            </a:r>
            <a:endParaRPr lang="th-T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BDCBF-640B-A674-9EF3-63F97B4CB2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CA1F6-ED18-271A-BE5D-712C7DC8401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7AB7B-B50B-F71F-4CAE-29477EF87D6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EB114-DF58-03A2-470B-5C6CFB23ED5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A6C04-AA42-B671-0AA8-66D1402E5312}"/>
              </a:ext>
            </a:extLst>
          </p:cNvPr>
          <p:cNvSpPr txBox="1"/>
          <p:nvPr/>
        </p:nvSpPr>
        <p:spPr>
          <a:xfrm>
            <a:off x="2559719" y="363827"/>
            <a:ext cx="471153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&lt;image&gt;\</a:t>
            </a:r>
            <a:r>
              <a:rPr lang="en-US" sz="2000" dirty="0" err="1"/>
              <a:t>nDescribe</a:t>
            </a:r>
            <a:r>
              <a:rPr lang="en-US" sz="2000" dirty="0"/>
              <a:t> this image in detail.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9BA6B-7A20-EF98-0880-6CDA1060368A}"/>
              </a:ext>
            </a:extLst>
          </p:cNvPr>
          <p:cNvSpPr txBox="1"/>
          <p:nvPr/>
        </p:nvSpPr>
        <p:spPr>
          <a:xfrm>
            <a:off x="7842014" y="371886"/>
            <a:ext cx="3346097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&lt;image&gt;\</a:t>
            </a:r>
            <a:r>
              <a:rPr lang="en-US" sz="2000" dirty="0" err="1"/>
              <a:t>nParse</a:t>
            </a:r>
            <a:r>
              <a:rPr lang="en-US" sz="2000" dirty="0"/>
              <a:t> the figure.</a:t>
            </a:r>
          </a:p>
        </p:txBody>
      </p:sp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A7E60F7-7299-0F9A-5785-CA8E5A35B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19" y="910860"/>
            <a:ext cx="9629753" cy="54645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076528-176B-DAA3-ED7F-39C7C5B71F5A}"/>
              </a:ext>
            </a:extLst>
          </p:cNvPr>
          <p:cNvSpPr/>
          <p:nvPr/>
        </p:nvSpPr>
        <p:spPr>
          <a:xfrm>
            <a:off x="2826273" y="1039490"/>
            <a:ext cx="1275319" cy="2583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7432D0-7405-51D4-99C0-F04C888338AF}"/>
              </a:ext>
            </a:extLst>
          </p:cNvPr>
          <p:cNvSpPr/>
          <p:nvPr/>
        </p:nvSpPr>
        <p:spPr>
          <a:xfrm>
            <a:off x="7507872" y="1039490"/>
            <a:ext cx="3320656" cy="791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B206F-943B-C6CA-990A-319A1082263C}"/>
              </a:ext>
            </a:extLst>
          </p:cNvPr>
          <p:cNvSpPr/>
          <p:nvPr/>
        </p:nvSpPr>
        <p:spPr>
          <a:xfrm>
            <a:off x="154305" y="978739"/>
            <a:ext cx="2292223" cy="395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6B6014-BB40-EFDB-384A-022E7F636F17}"/>
              </a:ext>
            </a:extLst>
          </p:cNvPr>
          <p:cNvSpPr/>
          <p:nvPr/>
        </p:nvSpPr>
        <p:spPr>
          <a:xfrm>
            <a:off x="154305" y="1425413"/>
            <a:ext cx="1176655" cy="791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C5AF1A-5B02-B1A1-A9E0-678B46725AB5}"/>
              </a:ext>
            </a:extLst>
          </p:cNvPr>
          <p:cNvSpPr/>
          <p:nvPr/>
        </p:nvSpPr>
        <p:spPr>
          <a:xfrm>
            <a:off x="2826273" y="3912326"/>
            <a:ext cx="3597895" cy="1649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2B5B02-7AAF-A28E-DFBE-2F03C69E9A16}"/>
              </a:ext>
            </a:extLst>
          </p:cNvPr>
          <p:cNvSpPr/>
          <p:nvPr/>
        </p:nvSpPr>
        <p:spPr>
          <a:xfrm>
            <a:off x="7507872" y="1830833"/>
            <a:ext cx="1959455" cy="1115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3F347C-BC3A-7518-7003-16A012EB0BC8}"/>
              </a:ext>
            </a:extLst>
          </p:cNvPr>
          <p:cNvSpPr txBox="1"/>
          <p:nvPr/>
        </p:nvSpPr>
        <p:spPr>
          <a:xfrm>
            <a:off x="4318000" y="950669"/>
            <a:ext cx="3054857" cy="224676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400" dirty="0"/>
              <a:t>Top/Middle/Bottom section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Short introduction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Table to bullet points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Graph to description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Graph description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Data points on graph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x-axis, y-axis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Legend box next to graph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Source note below graph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Short 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4075B-DDF3-D183-06A2-ECC6FAB560C0}"/>
              </a:ext>
            </a:extLst>
          </p:cNvPr>
          <p:cNvSpPr txBox="1"/>
          <p:nvPr/>
        </p:nvSpPr>
        <p:spPr>
          <a:xfrm>
            <a:off x="9546812" y="1890944"/>
            <a:ext cx="2641454" cy="95410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400" dirty="0"/>
              <a:t>Table to markdown table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Graph to markdown table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Take all tables and graphs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No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742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EF168-008D-00D2-7FD9-72926BCDC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36DA205D-A5D2-9AB1-D398-214C1CDFD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70304"/>
            <a:ext cx="2476500" cy="3502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689E1-5560-7E6C-2D06-F3543825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prompts</a:t>
            </a:r>
            <a:endParaRPr lang="th-T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60C86-5616-8F28-8395-3950279DE1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9DD61-FC9B-54C1-45A1-015CEF4A103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F693B-BF21-08E4-B5A4-9E3E32AFAF3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6C047-2E4E-9D98-7143-F7416663B6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0D9BD-27AA-91EC-2390-5EE7A41A4CD5}"/>
              </a:ext>
            </a:extLst>
          </p:cNvPr>
          <p:cNvSpPr txBox="1"/>
          <p:nvPr/>
        </p:nvSpPr>
        <p:spPr>
          <a:xfrm>
            <a:off x="2559719" y="363827"/>
            <a:ext cx="471153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&lt;image&gt;\</a:t>
            </a:r>
            <a:r>
              <a:rPr lang="en-US" sz="2000" dirty="0" err="1"/>
              <a:t>nDescribe</a:t>
            </a:r>
            <a:r>
              <a:rPr lang="en-US" sz="2000" dirty="0"/>
              <a:t> this image in detail.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DE975-778A-2B32-C7E2-04D3671A60CC}"/>
              </a:ext>
            </a:extLst>
          </p:cNvPr>
          <p:cNvSpPr txBox="1"/>
          <p:nvPr/>
        </p:nvSpPr>
        <p:spPr>
          <a:xfrm>
            <a:off x="7842014" y="371886"/>
            <a:ext cx="3346097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&lt;image&gt;\</a:t>
            </a:r>
            <a:r>
              <a:rPr lang="en-US" sz="2000" dirty="0" err="1"/>
              <a:t>nParse</a:t>
            </a:r>
            <a:r>
              <a:rPr lang="en-US" sz="2000" dirty="0"/>
              <a:t> the figure.</a:t>
            </a:r>
          </a:p>
        </p:txBody>
      </p:sp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C60107A-B20D-7B10-5220-86EFCD0C5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19" y="910860"/>
            <a:ext cx="9629753" cy="5464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CF4FC5-669D-D744-576E-14681AF1D45A}"/>
              </a:ext>
            </a:extLst>
          </p:cNvPr>
          <p:cNvSpPr txBox="1"/>
          <p:nvPr/>
        </p:nvSpPr>
        <p:spPr>
          <a:xfrm>
            <a:off x="8832602" y="947524"/>
            <a:ext cx="3308598" cy="181588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Errors: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For graph to markdown table, take only y-axis values and leak of other details (x-axis values, bar values, values inside graph)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For multiple graphs in an image, this prompt occasionally extracts graphs to markdown/HTML table.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7DF86-DCD0-EB6B-F4C7-0BE71577C691}"/>
              </a:ext>
            </a:extLst>
          </p:cNvPr>
          <p:cNvSpPr txBox="1"/>
          <p:nvPr/>
        </p:nvSpPr>
        <p:spPr>
          <a:xfrm>
            <a:off x="4248151" y="950669"/>
            <a:ext cx="3035300" cy="116955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Errors: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For more than 3 sections, some graph descriptions are missing.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Give both correct and incorrect explanation</a:t>
            </a:r>
          </a:p>
        </p:txBody>
      </p:sp>
    </p:spTree>
    <p:extLst>
      <p:ext uri="{BB962C8B-B14F-4D97-AF65-F5344CB8AC3E}">
        <p14:creationId xmlns:p14="http://schemas.microsoft.com/office/powerpoint/2010/main" val="169697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57C8-10A6-F039-9C53-12D407CEC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FD6D23-6FB0-19F5-F541-A6E58119F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18" y="902027"/>
            <a:ext cx="9665281" cy="4895523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2DF42C01-2176-9AEE-1966-F1F48B8F6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70304"/>
            <a:ext cx="2476500" cy="3502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635BF-472D-D559-24B6-309597A2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prompts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FA10C-09DA-2250-7119-E5A300F481F2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BA20D-2DEF-311D-714E-2466929DCF5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AC559-03A0-43D8-0B58-DB4C4A8CBA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5F168-6B4B-BC12-245B-88446B166016}"/>
              </a:ext>
            </a:extLst>
          </p:cNvPr>
          <p:cNvSpPr txBox="1"/>
          <p:nvPr/>
        </p:nvSpPr>
        <p:spPr>
          <a:xfrm>
            <a:off x="2559719" y="363827"/>
            <a:ext cx="471153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&lt;image&gt;\</a:t>
            </a:r>
            <a:r>
              <a:rPr lang="en-US" sz="2000" dirty="0" err="1"/>
              <a:t>nDescribe</a:t>
            </a:r>
            <a:r>
              <a:rPr lang="en-US" sz="2000" dirty="0"/>
              <a:t> this image in detail.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A2EF9-105C-1C5C-438B-4803B501BEE3}"/>
              </a:ext>
            </a:extLst>
          </p:cNvPr>
          <p:cNvSpPr txBox="1"/>
          <p:nvPr/>
        </p:nvSpPr>
        <p:spPr>
          <a:xfrm>
            <a:off x="9131065" y="368091"/>
            <a:ext cx="137222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205582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08A76-BC12-82F0-07CF-3F35C16C9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AE0D195D-B14F-A199-56E6-89B5E046F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70304"/>
            <a:ext cx="2476500" cy="3502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03375-D68C-B72C-3EBC-E9A80CFA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prompts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73808-F85E-7A1A-77A4-65FE31C55FA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97902-104B-7589-0063-A618886A6F9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654EF-DD88-7566-3CE7-31270B2515B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DBB00-54AC-9481-6DA8-1E5B963C9C23}"/>
              </a:ext>
            </a:extLst>
          </p:cNvPr>
          <p:cNvSpPr txBox="1"/>
          <p:nvPr/>
        </p:nvSpPr>
        <p:spPr>
          <a:xfrm>
            <a:off x="3366169" y="363827"/>
            <a:ext cx="330768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&lt;image&gt;\</a:t>
            </a:r>
            <a:r>
              <a:rPr lang="en-US" sz="2000" dirty="0" err="1"/>
              <a:t>nParse</a:t>
            </a:r>
            <a:r>
              <a:rPr lang="en-US" sz="2000" dirty="0"/>
              <a:t> the figure.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2063A4-4AD8-32FD-27AD-B47EA1BED035}"/>
              </a:ext>
            </a:extLst>
          </p:cNvPr>
          <p:cNvSpPr txBox="1"/>
          <p:nvPr/>
        </p:nvSpPr>
        <p:spPr>
          <a:xfrm>
            <a:off x="9131065" y="368091"/>
            <a:ext cx="137222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Rendering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57BDA0-27C0-1140-C5DD-0405AFA3B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00" y="835426"/>
            <a:ext cx="9664700" cy="55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40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angkok bank">
  <a:themeElements>
    <a:clrScheme name="Bangkok bank_colour">
      <a:dk1>
        <a:srgbClr val="000000"/>
      </a:dk1>
      <a:lt1>
        <a:srgbClr val="FFFFFF"/>
      </a:lt1>
      <a:dk2>
        <a:srgbClr val="323238"/>
      </a:dk2>
      <a:lt2>
        <a:srgbClr val="F8F8F8"/>
      </a:lt2>
      <a:accent1>
        <a:srgbClr val="0064FF"/>
      </a:accent1>
      <a:accent2>
        <a:srgbClr val="A1C6FF"/>
      </a:accent2>
      <a:accent3>
        <a:srgbClr val="002850"/>
      </a:accent3>
      <a:accent4>
        <a:srgbClr val="939399"/>
      </a:accent4>
      <a:accent5>
        <a:srgbClr val="09594A"/>
      </a:accent5>
      <a:accent6>
        <a:srgbClr val="61D09C"/>
      </a:accent6>
      <a:hlink>
        <a:srgbClr val="000000"/>
      </a:hlink>
      <a:folHlink>
        <a:srgbClr val="000000"/>
      </a:folHlink>
    </a:clrScheme>
    <a:fontScheme name="Bangkok Bank">
      <a:majorFont>
        <a:latin typeface="BBL Sans Office Medium"/>
        <a:ea typeface=""/>
        <a:cs typeface="BBL Sans Office Medium"/>
      </a:majorFont>
      <a:minorFont>
        <a:latin typeface="BBL Sans Office"/>
        <a:ea typeface=""/>
        <a:cs typeface="BBL Sans 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500" dirty="0"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lnSpc>
            <a:spcPts val="2200"/>
          </a:lnSpc>
          <a:spcBef>
            <a:spcPts val="1200"/>
          </a:spcBef>
          <a:defRPr sz="1600" dirty="0" err="1" smtClean="0">
            <a:cs typeface="Arial" panose="020B0604020202020204" pitchFamily="34" charset="0"/>
          </a:defRPr>
        </a:defPPr>
      </a:lstStyle>
    </a:txDef>
  </a:objectDefaults>
  <a:extraClrSchemeLst/>
  <a:custClrLst>
    <a:custClr>
      <a:srgbClr val="7A0334"/>
    </a:custClr>
    <a:custClr>
      <a:srgbClr val="EF3C67"/>
    </a:custClr>
    <a:custClr>
      <a:srgbClr val="FFCCC5"/>
    </a:custClr>
    <a:custClr>
      <a:srgbClr val="09594A"/>
    </a:custClr>
    <a:custClr>
      <a:srgbClr val="16A873"/>
    </a:custClr>
    <a:custClr>
      <a:srgbClr val="BCEDCD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622184"/>
    </a:custClr>
    <a:custClr>
      <a:srgbClr val="9E50CC"/>
    </a:custClr>
    <a:custClr>
      <a:srgbClr val="EBCFFF"/>
    </a:custClr>
    <a:custClr>
      <a:srgbClr val="17171A"/>
    </a:custClr>
    <a:custClr>
      <a:srgbClr val="323238"/>
    </a:custClr>
    <a:custClr>
      <a:srgbClr val="46464D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5E5E66"/>
    </a:custClr>
    <a:custClr>
      <a:srgbClr val="78787D"/>
    </a:custClr>
    <a:custClr>
      <a:srgbClr val="939399"/>
    </a:custClr>
    <a:custClr>
      <a:srgbClr val="C8C8CC"/>
    </a:custClr>
    <a:custClr>
      <a:srgbClr val="E3E3E5"/>
    </a:custClr>
    <a:custClr>
      <a:srgbClr val="F5F5F5"/>
    </a:custClr>
  </a:custClrLst>
  <a:extLst>
    <a:ext uri="{05A4C25C-085E-4340-85A3-A5531E510DB2}">
      <thm15:themeFamily xmlns:thm15="http://schemas.microsoft.com/office/thememl/2012/main" name="Bangkok bank.potx" id="{AA2BE6B1-5388-44B6-BC00-0FF95DD8CA7C}" vid="{8A6F6D7B-9388-43B0-A8C9-3FB93A792A2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fd8f58d-cc74-4ba2-b87a-b4508bc2079f}" enabled="1" method="Standard" siteId="{ce5b721e-116b-4ff1-9fcf-c8b76f66d2c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2442</Words>
  <Application>Microsoft Office PowerPoint</Application>
  <PresentationFormat>Widescreen</PresentationFormat>
  <Paragraphs>377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Aptos</vt:lpstr>
      <vt:lpstr>Aptos Display</vt:lpstr>
      <vt:lpstr>Arial</vt:lpstr>
      <vt:lpstr>BBL Sans Office</vt:lpstr>
      <vt:lpstr>BBL Sans Office Medium</vt:lpstr>
      <vt:lpstr>Courier New</vt:lpstr>
      <vt:lpstr>Wingdings</vt:lpstr>
      <vt:lpstr>Office Theme</vt:lpstr>
      <vt:lpstr>Bangkok bank</vt:lpstr>
      <vt:lpstr>Model inference of DeepSeek-OCR</vt:lpstr>
      <vt:lpstr>Model inference of DeepSeek-OCR</vt:lpstr>
      <vt:lpstr>Image description</vt:lpstr>
      <vt:lpstr>Use case examples in BBL</vt:lpstr>
      <vt:lpstr>Additional testing data</vt:lpstr>
      <vt:lpstr>Main prompts</vt:lpstr>
      <vt:lpstr>Main prompts</vt:lpstr>
      <vt:lpstr>Main prompts</vt:lpstr>
      <vt:lpstr>Main prompts</vt:lpstr>
      <vt:lpstr>Main prompt vs Prompt engineering</vt:lpstr>
      <vt:lpstr>Main prompt vs Prompt engineering</vt:lpstr>
      <vt:lpstr>Multiple graphs with text</vt:lpstr>
      <vt:lpstr>Presentation slide</vt:lpstr>
      <vt:lpstr>Infographics</vt:lpstr>
      <vt:lpstr>Infographics</vt:lpstr>
      <vt:lpstr>Infographics</vt:lpstr>
      <vt:lpstr>Image</vt:lpstr>
      <vt:lpstr>Vertical bar chart</vt:lpstr>
      <vt:lpstr>Horizontal bar chart</vt:lpstr>
      <vt:lpstr>Pie chart</vt:lpstr>
      <vt:lpstr>Line chart</vt:lpstr>
      <vt:lpstr>Bubble chart</vt:lpstr>
      <vt:lpstr>Marimekko chart</vt:lpstr>
      <vt:lpstr>Area plot</vt:lpstr>
      <vt:lpstr>Scatter plot</vt:lpstr>
      <vt:lpstr>Trend</vt:lpstr>
      <vt:lpstr>Thai plot</vt:lpstr>
      <vt:lpstr>Summary</vt:lpstr>
      <vt:lpstr>Data labeling for graph/chart</vt:lpstr>
      <vt:lpstr>Data labeling for infographic</vt:lpstr>
      <vt:lpstr>PowerPoint Presentation</vt:lpstr>
      <vt:lpstr>Data labelling approaches</vt:lpstr>
      <vt:lpstr>PowerPoint Presentation</vt:lpstr>
      <vt:lpstr>Image description</vt:lpstr>
    </vt:vector>
  </TitlesOfParts>
  <Company>Bangkok Bank PCL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Natthawut Chaisueb</dc:creator>
  <cp:lastModifiedBy>Natthawut Chaisueb</cp:lastModifiedBy>
  <cp:revision>32</cp:revision>
  <dcterms:created xsi:type="dcterms:W3CDTF">2025-11-28T02:20:32Z</dcterms:created>
  <dcterms:modified xsi:type="dcterms:W3CDTF">2025-12-03T10:58:49Z</dcterms:modified>
</cp:coreProperties>
</file>